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3"/>
    <p:sldId id="258" r:id="rId4"/>
    <p:sldId id="259" r:id="rId5"/>
    <p:sldId id="260" r:id="rId6"/>
    <p:sldId id="350" r:id="rId7"/>
    <p:sldId id="262" r:id="rId8"/>
    <p:sldId id="324" r:id="rId9"/>
    <p:sldId id="263" r:id="rId10"/>
  </p:sldIdLst>
  <p:sldSz cx="12192000" cy="6858000"/>
  <p:notesSz cx="6858000" cy="9144000"/>
  <p:embeddedFontLst>
    <p:embeddedFont>
      <p:font typeface="汉仪正圆-55W" panose="00020600040101010101" pitchFamily="18" charset="-122"/>
      <p:regular r:id="rId15"/>
    </p:embeddedFont>
    <p:embeddedFont>
      <p:font typeface="Open Sans" pitchFamily="34" charset="0"/>
      <p:regular r:id="rId16"/>
      <p:bold r:id="rId17"/>
      <p:italic r:id="rId18"/>
      <p:boldItalic r:id="rId19"/>
    </p:embeddedFont>
    <p:embeddedFont>
      <p:font typeface="等线 Light" panose="02010600030101010101" charset="-122"/>
      <p:regular r:id="rId20"/>
    </p:embeddedFont>
    <p:embeddedFont>
      <p:font typeface="等线" panose="02010600030101010101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5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3.xml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73684-DEA6-4057-B32F-178075930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3DA20-3340-47F2-8F69-CF0BF61921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B59B5-9BAE-C942-B8E0-470663D5EB2F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F756-2E45-8B42-973C-B9218221F544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623127" y="3918664"/>
            <a:ext cx="6945746" cy="338553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英语学习</a:t>
            </a:r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经验分享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3762053" y="3917393"/>
            <a:ext cx="46691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English learning experience sharing</a:t>
            </a:r>
            <a:endParaRPr lang="en-US" altLang="zh-CN" sz="160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4321628" y="5188857"/>
            <a:ext cx="942238" cy="870857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1001486" y="798285"/>
            <a:ext cx="942238" cy="870857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1364342" y="1233714"/>
            <a:ext cx="3497944" cy="43905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524001" y="3588821"/>
            <a:ext cx="3178628" cy="461664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 txBox="1"/>
          <p:nvPr/>
        </p:nvSpPr>
        <p:spPr>
          <a:xfrm>
            <a:off x="1857829" y="2104572"/>
            <a:ext cx="252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目录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857829" y="3588820"/>
            <a:ext cx="252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CONTENT</a:t>
            </a:r>
            <a:endParaRPr lang="zh-CN" altLang="en-US" sz="24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>
          <a:xfrm>
            <a:off x="6313715" y="1366113"/>
            <a:ext cx="781050" cy="781050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01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7228115" y="1367999"/>
            <a:ext cx="3619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制造语言环境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 flipH="1">
            <a:off x="7255192" y="1837349"/>
            <a:ext cx="364054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The harder you work, the luckier you will be.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>
            <a:off x="6313715" y="2521144"/>
            <a:ext cx="781050" cy="781050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02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7228115" y="2523030"/>
            <a:ext cx="3619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坚持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单词打卡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3" name="深度视觉·原创设计 https://www.docer.com/works?userid=22383862"/>
          <p:cNvSpPr txBox="1"/>
          <p:nvPr/>
        </p:nvSpPr>
        <p:spPr>
          <a:xfrm flipH="1">
            <a:off x="7255192" y="2992380"/>
            <a:ext cx="364054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The harder you work, the luckier you will be.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>
            <a:off x="6313715" y="3676175"/>
            <a:ext cx="781050" cy="781050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03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5" name="深度视觉·原创设计 https://www.docer.com/works?userid=22383862"/>
          <p:cNvSpPr txBox="1"/>
          <p:nvPr/>
        </p:nvSpPr>
        <p:spPr>
          <a:xfrm>
            <a:off x="7228115" y="3678061"/>
            <a:ext cx="3619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考前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充分做题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6" name="深度视觉·原创设计 https://www.docer.com/works?userid=22383862"/>
          <p:cNvSpPr txBox="1"/>
          <p:nvPr/>
        </p:nvSpPr>
        <p:spPr>
          <a:xfrm flipH="1">
            <a:off x="7255192" y="4147411"/>
            <a:ext cx="364054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The harder you work, the luckier you will be.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>
            <a:off x="6313715" y="4831206"/>
            <a:ext cx="781050" cy="781050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04</a:t>
            </a:r>
            <a:endParaRPr lang="zh-CN" altLang="en-US" sz="2400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8" name="深度视觉·原创设计 https://www.docer.com/works?userid=22383862"/>
          <p:cNvSpPr txBox="1"/>
          <p:nvPr/>
        </p:nvSpPr>
        <p:spPr>
          <a:xfrm>
            <a:off x="7228205" y="4832985"/>
            <a:ext cx="4135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注重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答题技巧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9" name="深度视觉·原创设计 https://www.docer.com/works?userid=22383862"/>
          <p:cNvSpPr txBox="1"/>
          <p:nvPr/>
        </p:nvSpPr>
        <p:spPr>
          <a:xfrm flipH="1">
            <a:off x="7255192" y="5302442"/>
            <a:ext cx="364054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The harder you work, the luckier you will be.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579222" y="1708547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制造语言环境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579222" y="98292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01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447800" y="2548890"/>
            <a:ext cx="4782820" cy="3052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语言的学习非常需要合适的语言环境，我们要学会寻找或创造一个好的语言环境。在校期间，可以参加我校英语角和英语讲中国等相关类型的活动，通过多听、多说来提升英语听力的能力；也可以在休息的时候看一些美剧、听听英文歌，创造沉浸式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英语环境，在放松的同时也能有所收获。</a:t>
            </a:r>
            <a:endParaRPr lang="zh-CN" altLang="en-US" sz="20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794500" y="2128520"/>
            <a:ext cx="4274820" cy="2820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62" y="2373392"/>
            <a:ext cx="4857138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坚持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单词打卡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1433143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02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85" y="3121660"/>
            <a:ext cx="48602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英语是一门非常需要积累的学科，词汇量也是英语学习所必不可少的。在日常生活和学习中，我们可以养成单词打卡的习惯，可以从一天背十个、二十个单词开始，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慢慢累积，日积月累下来也能掌握很多重要的四六级词汇。</a:t>
            </a:r>
            <a:endParaRPr lang="zh-CN" altLang="en-US" sz="20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7026548" y="221482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66441" b="-664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>
            <a:off x="1233055" y="799465"/>
            <a:ext cx="10958944" cy="22998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 userDrawn="1"/>
        </p:nvSpPr>
        <p:spPr>
          <a:xfrm>
            <a:off x="5860474" y="-1"/>
            <a:ext cx="2812880" cy="5834041"/>
          </a:xfrm>
          <a:custGeom>
            <a:avLst/>
            <a:gdLst/>
            <a:ahLst/>
            <a:cxnLst/>
            <a:rect l="l" t="t" r="r" b="b"/>
            <a:pathLst>
              <a:path w="5786845" h="4284617" extrusionOk="0">
                <a:moveTo>
                  <a:pt x="0" y="0"/>
                </a:moveTo>
                <a:lnTo>
                  <a:pt x="5786845" y="0"/>
                </a:lnTo>
                <a:lnTo>
                  <a:pt x="5786845" y="4284617"/>
                </a:lnTo>
                <a:lnTo>
                  <a:pt x="0" y="4284617"/>
                </a:lnTo>
                <a:close/>
              </a:path>
            </a:pathLst>
          </a:custGeom>
          <a:blipFill>
            <a:blip r:embed="rId1"/>
            <a:stretch>
              <a:fillRect l="-105475" r="-105475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Calibri" panose="020F0502020204030204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 userDrawn="1"/>
        </p:nvSpPr>
        <p:spPr>
          <a:xfrm>
            <a:off x="8859574" y="3739226"/>
            <a:ext cx="2812880" cy="2094814"/>
          </a:xfrm>
          <a:custGeom>
            <a:avLst/>
            <a:gdLst/>
            <a:ahLst/>
            <a:cxnLst/>
            <a:rect l="l" t="t" r="r" b="b"/>
            <a:pathLst>
              <a:path w="5786845" h="4284617" extrusionOk="0">
                <a:moveTo>
                  <a:pt x="0" y="0"/>
                </a:moveTo>
                <a:lnTo>
                  <a:pt x="5786845" y="0"/>
                </a:lnTo>
                <a:lnTo>
                  <a:pt x="5786845" y="4284617"/>
                </a:lnTo>
                <a:lnTo>
                  <a:pt x="0" y="4284617"/>
                </a:lnTo>
                <a:close/>
              </a:path>
            </a:pathLst>
          </a:custGeom>
          <a:blipFill>
            <a:blip r:embed="rId2"/>
            <a:stretch>
              <a:fillRect t="-69374" b="-69374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Calibri" panose="020F0502020204030204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 userDrawn="1"/>
        </p:nvSpPr>
        <p:spPr>
          <a:xfrm>
            <a:off x="8859574" y="1489299"/>
            <a:ext cx="2812880" cy="2094814"/>
          </a:xfrm>
          <a:custGeom>
            <a:avLst/>
            <a:gdLst/>
            <a:ahLst/>
            <a:cxnLst/>
            <a:rect l="l" t="t" r="r" b="b"/>
            <a:pathLst>
              <a:path w="5786845" h="4284617" extrusionOk="0">
                <a:moveTo>
                  <a:pt x="0" y="0"/>
                </a:moveTo>
                <a:lnTo>
                  <a:pt x="5786845" y="0"/>
                </a:lnTo>
                <a:lnTo>
                  <a:pt x="5786845" y="4284617"/>
                </a:lnTo>
                <a:lnTo>
                  <a:pt x="0" y="4284617"/>
                </a:lnTo>
                <a:close/>
              </a:path>
            </a:pathLst>
          </a:custGeom>
          <a:blipFill>
            <a:blip r:embed="rId3"/>
            <a:stretch>
              <a:fillRect l="-5827" r="-5827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Calibri" panose="020F0502020204030204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233055" y="3887999"/>
            <a:ext cx="26212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  <a:p>
            <a:pPr algn="l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考前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充分做题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338580" y="959485"/>
            <a:ext cx="4697095" cy="1979930"/>
          </a:xfrm>
          <a:prstGeom prst="rect">
            <a:avLst/>
          </a:prstGeom>
          <a:noFill/>
        </p:spPr>
        <p:txBody>
          <a:bodyPr wrap="square" lIns="91423" tIns="45712" rIns="91423" bIns="45712" rtlCol="0">
            <a:noAutofit/>
          </a:bodyPr>
          <a:lstStyle/>
          <a:p>
            <a:pPr marL="0" marR="0" lvl="0" indent="0" algn="l" defTabSz="1217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刷题也是四六级考试很重要的备考环节，多练题目可以让我们更了解考试的出题规律，多见识题型，有助于我们在正式考试时稳定发挥。</a:t>
            </a:r>
            <a:endParaRPr lang="zh-CN" altLang="en-US" sz="24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>
            <a:off x="313741" y="6244729"/>
            <a:ext cx="360219" cy="3602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>
            <p:custDataLst>
              <p:tags r:id="rId4"/>
            </p:custDataLst>
          </p:nvPr>
        </p:nvSpPr>
        <p:spPr>
          <a:xfrm>
            <a:off x="1338557" y="3888053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03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1645285" y="1885315"/>
            <a:ext cx="56515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注重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答题技巧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1645262" y="1070558"/>
            <a:ext cx="2103800" cy="50080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PART 04</a:t>
            </a:r>
            <a:endParaRPr lang="zh-CN" altLang="en-US" sz="28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45262" y="2814343"/>
            <a:ext cx="43055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四六级考试也有许多应试技巧，可以多在网上搜一些考试技巧，在平常做题的时候实践一下看是否适合自己；同时，在四六级考试中，时间的分配也特别重要，要注重考试时的时间管理，把握高分题型，合理规划时间。</a:t>
            </a:r>
            <a:endParaRPr lang="zh-CN" altLang="en-US" sz="2000" dirty="0">
              <a:solidFill>
                <a:schemeClr val="tx1">
                  <a:lumMod val="85000"/>
                  <a:lumOff val="15000"/>
                  <a:alpha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>
            <a:off x="6763658" y="2080208"/>
            <a:ext cx="4044338" cy="2604967"/>
          </a:xfrm>
          <a:custGeom>
            <a:avLst/>
            <a:gdLst>
              <a:gd name="connsiteX0" fmla="*/ 0 w 4044338"/>
              <a:gd name="connsiteY0" fmla="*/ 0 h 2604967"/>
              <a:gd name="connsiteX1" fmla="*/ 4044338 w 4044338"/>
              <a:gd name="connsiteY1" fmla="*/ 0 h 2604967"/>
              <a:gd name="connsiteX2" fmla="*/ 4044338 w 4044338"/>
              <a:gd name="connsiteY2" fmla="*/ 2604967 h 2604967"/>
              <a:gd name="connsiteX3" fmla="*/ 0 w 4044338"/>
              <a:gd name="connsiteY3" fmla="*/ 2604967 h 26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338" h="2604967">
                <a:moveTo>
                  <a:pt x="0" y="0"/>
                </a:moveTo>
                <a:lnTo>
                  <a:pt x="4044338" y="0"/>
                </a:lnTo>
                <a:lnTo>
                  <a:pt x="4044338" y="2604967"/>
                </a:lnTo>
                <a:lnTo>
                  <a:pt x="0" y="2604967"/>
                </a:lnTo>
                <a:close/>
              </a:path>
            </a:pathLst>
          </a:custGeom>
          <a:blipFill>
            <a:blip r:embed="rId1"/>
            <a:srcRect/>
            <a:stretch>
              <a:fillRect t="-1622" b="-162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深度视觉·原创设计 https://www.docer.com/works?userid=22383862"/>
          <p:cNvSpPr/>
          <p:nvPr>
            <p:custDataLst>
              <p:tags r:id="rId1"/>
            </p:custDataLst>
          </p:nvPr>
        </p:nvSpPr>
        <p:spPr bwMode="auto">
          <a:xfrm>
            <a:off x="7435678" y="2218910"/>
            <a:ext cx="2036274" cy="1781314"/>
          </a:xfrm>
          <a:custGeom>
            <a:avLst/>
            <a:gdLst>
              <a:gd name="T0" fmla="*/ 700 w 700"/>
              <a:gd name="T1" fmla="*/ 307 h 613"/>
              <a:gd name="T2" fmla="*/ 503 w 700"/>
              <a:gd name="T3" fmla="*/ 504 h 613"/>
              <a:gd name="T4" fmla="*/ 109 w 700"/>
              <a:gd name="T5" fmla="*/ 504 h 613"/>
              <a:gd name="T6" fmla="*/ 109 w 700"/>
              <a:gd name="T7" fmla="*/ 504 h 613"/>
              <a:gd name="T8" fmla="*/ 109 w 700"/>
              <a:gd name="T9" fmla="*/ 109 h 613"/>
              <a:gd name="T10" fmla="*/ 109 w 700"/>
              <a:gd name="T11" fmla="*/ 109 h 613"/>
              <a:gd name="T12" fmla="*/ 503 w 700"/>
              <a:gd name="T13" fmla="*/ 109 h 613"/>
              <a:gd name="T14" fmla="*/ 700 w 700"/>
              <a:gd name="T15" fmla="*/ 307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00" h="613">
                <a:moveTo>
                  <a:pt x="700" y="307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lnTo>
                  <a:pt x="700" y="307"/>
                </a:lnTo>
                <a:close/>
              </a:path>
            </a:pathLst>
          </a:custGeom>
          <a:solidFill>
            <a:schemeClr val="accent2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1" name="深度视觉·原创设计 https://www.docer.com/works?userid=22383862"/>
          <p:cNvSpPr/>
          <p:nvPr/>
        </p:nvSpPr>
        <p:spPr>
          <a:xfrm flipH="1">
            <a:off x="11252019" y="5989229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 rot="10800000" flipH="1">
            <a:off x="0" y="0"/>
            <a:ext cx="939981" cy="86877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583339" y="1200426"/>
            <a:ext cx="3120572" cy="517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4" name="深度视觉·原创设计 https://www.docer.com/works?userid=22383862"/>
          <p:cNvSpPr txBox="1"/>
          <p:nvPr/>
        </p:nvSpPr>
        <p:spPr>
          <a:xfrm>
            <a:off x="4882639" y="1305525"/>
            <a:ext cx="225908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Alibaba PuHuiTi" pitchFamily="18" charset="-122"/>
                <a:sym typeface="汉仪正圆-55W" panose="00020600040101010101" pitchFamily="18" charset="-122"/>
              </a:rPr>
              <a:t>考试小技巧</a:t>
            </a:r>
            <a:endParaRPr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Alibaba PuHuiTi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 bwMode="auto">
          <a:xfrm>
            <a:off x="996778" y="2218275"/>
            <a:ext cx="2036274" cy="1781314"/>
          </a:xfrm>
          <a:custGeom>
            <a:avLst/>
            <a:gdLst>
              <a:gd name="T0" fmla="*/ 700 w 700"/>
              <a:gd name="T1" fmla="*/ 307 h 613"/>
              <a:gd name="T2" fmla="*/ 503 w 700"/>
              <a:gd name="T3" fmla="*/ 504 h 613"/>
              <a:gd name="T4" fmla="*/ 109 w 700"/>
              <a:gd name="T5" fmla="*/ 504 h 613"/>
              <a:gd name="T6" fmla="*/ 109 w 700"/>
              <a:gd name="T7" fmla="*/ 504 h 613"/>
              <a:gd name="T8" fmla="*/ 109 w 700"/>
              <a:gd name="T9" fmla="*/ 109 h 613"/>
              <a:gd name="T10" fmla="*/ 109 w 700"/>
              <a:gd name="T11" fmla="*/ 109 h 613"/>
              <a:gd name="T12" fmla="*/ 503 w 700"/>
              <a:gd name="T13" fmla="*/ 109 h 613"/>
              <a:gd name="T14" fmla="*/ 700 w 700"/>
              <a:gd name="T15" fmla="*/ 307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00" h="613">
                <a:moveTo>
                  <a:pt x="700" y="307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lnTo>
                  <a:pt x="700" y="307"/>
                </a:lnTo>
                <a:close/>
              </a:path>
            </a:pathLst>
          </a:custGeom>
          <a:solidFill>
            <a:schemeClr val="accent2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 bwMode="auto">
          <a:xfrm>
            <a:off x="996778" y="2218275"/>
            <a:ext cx="1781315" cy="1781314"/>
          </a:xfrm>
          <a:custGeom>
            <a:avLst/>
            <a:gdLst>
              <a:gd name="T0" fmla="*/ 503 w 612"/>
              <a:gd name="T1" fmla="*/ 504 h 613"/>
              <a:gd name="T2" fmla="*/ 503 w 612"/>
              <a:gd name="T3" fmla="*/ 504 h 613"/>
              <a:gd name="T4" fmla="*/ 109 w 612"/>
              <a:gd name="T5" fmla="*/ 504 h 613"/>
              <a:gd name="T6" fmla="*/ 109 w 612"/>
              <a:gd name="T7" fmla="*/ 504 h 613"/>
              <a:gd name="T8" fmla="*/ 109 w 612"/>
              <a:gd name="T9" fmla="*/ 109 h 613"/>
              <a:gd name="T10" fmla="*/ 109 w 612"/>
              <a:gd name="T11" fmla="*/ 109 h 613"/>
              <a:gd name="T12" fmla="*/ 503 w 612"/>
              <a:gd name="T13" fmla="*/ 109 h 613"/>
              <a:gd name="T14" fmla="*/ 503 w 612"/>
              <a:gd name="T15" fmla="*/ 109 h 613"/>
              <a:gd name="T16" fmla="*/ 503 w 612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3">
                <a:moveTo>
                  <a:pt x="503" y="504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cubicBezTo>
                  <a:pt x="503" y="109"/>
                  <a:pt x="503" y="109"/>
                  <a:pt x="503" y="109"/>
                </a:cubicBezTo>
                <a:cubicBezTo>
                  <a:pt x="612" y="218"/>
                  <a:pt x="612" y="395"/>
                  <a:pt x="503" y="504"/>
                </a:cubicBezTo>
                <a:close/>
              </a:path>
            </a:pathLst>
          </a:custGeom>
          <a:solidFill>
            <a:schemeClr val="accent2"/>
          </a:solidFill>
          <a:ln w="11113" cap="flat">
            <a:noFill/>
            <a:prstDash val="solid"/>
            <a:miter lim="800000"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 bwMode="auto">
          <a:xfrm>
            <a:off x="1122557" y="2342355"/>
            <a:ext cx="1529756" cy="1533154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 bwMode="auto">
          <a:xfrm>
            <a:off x="3099786" y="2218275"/>
            <a:ext cx="2039674" cy="1781314"/>
          </a:xfrm>
          <a:custGeom>
            <a:avLst/>
            <a:gdLst>
              <a:gd name="T0" fmla="*/ 701 w 701"/>
              <a:gd name="T1" fmla="*/ 307 h 613"/>
              <a:gd name="T2" fmla="*/ 504 w 701"/>
              <a:gd name="T3" fmla="*/ 504 h 613"/>
              <a:gd name="T4" fmla="*/ 109 w 701"/>
              <a:gd name="T5" fmla="*/ 504 h 613"/>
              <a:gd name="T6" fmla="*/ 109 w 701"/>
              <a:gd name="T7" fmla="*/ 504 h 613"/>
              <a:gd name="T8" fmla="*/ 109 w 701"/>
              <a:gd name="T9" fmla="*/ 109 h 613"/>
              <a:gd name="T10" fmla="*/ 109 w 701"/>
              <a:gd name="T11" fmla="*/ 109 h 613"/>
              <a:gd name="T12" fmla="*/ 504 w 701"/>
              <a:gd name="T13" fmla="*/ 109 h 613"/>
              <a:gd name="T14" fmla="*/ 701 w 701"/>
              <a:gd name="T15" fmla="*/ 307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01" h="613">
                <a:moveTo>
                  <a:pt x="701" y="307"/>
                </a:moveTo>
                <a:cubicBezTo>
                  <a:pt x="504" y="504"/>
                  <a:pt x="504" y="504"/>
                  <a:pt x="504" y="504"/>
                </a:cubicBezTo>
                <a:cubicBezTo>
                  <a:pt x="395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5" y="0"/>
                  <a:pt x="504" y="109"/>
                </a:cubicBezTo>
                <a:lnTo>
                  <a:pt x="701" y="307"/>
                </a:lnTo>
                <a:close/>
              </a:path>
            </a:pathLst>
          </a:custGeom>
          <a:solidFill>
            <a:schemeClr val="accent1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 bwMode="auto">
          <a:xfrm>
            <a:off x="3099785" y="2218275"/>
            <a:ext cx="1783015" cy="1781314"/>
          </a:xfrm>
          <a:custGeom>
            <a:avLst/>
            <a:gdLst>
              <a:gd name="T0" fmla="*/ 504 w 613"/>
              <a:gd name="T1" fmla="*/ 504 h 613"/>
              <a:gd name="T2" fmla="*/ 504 w 613"/>
              <a:gd name="T3" fmla="*/ 504 h 613"/>
              <a:gd name="T4" fmla="*/ 109 w 613"/>
              <a:gd name="T5" fmla="*/ 504 h 613"/>
              <a:gd name="T6" fmla="*/ 109 w 613"/>
              <a:gd name="T7" fmla="*/ 504 h 613"/>
              <a:gd name="T8" fmla="*/ 109 w 613"/>
              <a:gd name="T9" fmla="*/ 109 h 613"/>
              <a:gd name="T10" fmla="*/ 109 w 613"/>
              <a:gd name="T11" fmla="*/ 109 h 613"/>
              <a:gd name="T12" fmla="*/ 504 w 613"/>
              <a:gd name="T13" fmla="*/ 109 h 613"/>
              <a:gd name="T14" fmla="*/ 504 w 613"/>
              <a:gd name="T15" fmla="*/ 109 h 613"/>
              <a:gd name="T16" fmla="*/ 504 w 613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3" h="613">
                <a:moveTo>
                  <a:pt x="504" y="504"/>
                </a:moveTo>
                <a:cubicBezTo>
                  <a:pt x="504" y="504"/>
                  <a:pt x="504" y="504"/>
                  <a:pt x="504" y="504"/>
                </a:cubicBezTo>
                <a:cubicBezTo>
                  <a:pt x="395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5" y="0"/>
                  <a:pt x="504" y="109"/>
                </a:cubicBezTo>
                <a:cubicBezTo>
                  <a:pt x="504" y="109"/>
                  <a:pt x="504" y="109"/>
                  <a:pt x="504" y="109"/>
                </a:cubicBezTo>
                <a:cubicBezTo>
                  <a:pt x="613" y="218"/>
                  <a:pt x="613" y="395"/>
                  <a:pt x="504" y="504"/>
                </a:cubicBezTo>
                <a:close/>
              </a:path>
            </a:pathLst>
          </a:custGeom>
          <a:solidFill>
            <a:schemeClr val="accent1"/>
          </a:solidFill>
          <a:ln w="11113" cap="flat">
            <a:noFill/>
            <a:prstDash val="solid"/>
            <a:miter lim="800000"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/>
          <p:nvPr/>
        </p:nvSpPr>
        <p:spPr bwMode="auto">
          <a:xfrm>
            <a:off x="3224715" y="2342355"/>
            <a:ext cx="1533155" cy="1533154"/>
          </a:xfrm>
          <a:custGeom>
            <a:avLst/>
            <a:gdLst>
              <a:gd name="T0" fmla="*/ 433 w 527"/>
              <a:gd name="T1" fmla="*/ 433 h 527"/>
              <a:gd name="T2" fmla="*/ 433 w 527"/>
              <a:gd name="T3" fmla="*/ 433 h 527"/>
              <a:gd name="T4" fmla="*/ 94 w 527"/>
              <a:gd name="T5" fmla="*/ 433 h 527"/>
              <a:gd name="T6" fmla="*/ 94 w 527"/>
              <a:gd name="T7" fmla="*/ 433 h 527"/>
              <a:gd name="T8" fmla="*/ 94 w 527"/>
              <a:gd name="T9" fmla="*/ 94 h 527"/>
              <a:gd name="T10" fmla="*/ 94 w 527"/>
              <a:gd name="T11" fmla="*/ 94 h 527"/>
              <a:gd name="T12" fmla="*/ 433 w 527"/>
              <a:gd name="T13" fmla="*/ 94 h 527"/>
              <a:gd name="T14" fmla="*/ 433 w 527"/>
              <a:gd name="T15" fmla="*/ 94 h 527"/>
              <a:gd name="T16" fmla="*/ 433 w 527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7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8" y="527"/>
                  <a:pt x="94" y="433"/>
                </a:cubicBezTo>
                <a:cubicBezTo>
                  <a:pt x="94" y="433"/>
                  <a:pt x="94" y="433"/>
                  <a:pt x="94" y="433"/>
                </a:cubicBezTo>
                <a:cubicBezTo>
                  <a:pt x="0" y="339"/>
                  <a:pt x="0" y="188"/>
                  <a:pt x="94" y="94"/>
                </a:cubicBezTo>
                <a:cubicBezTo>
                  <a:pt x="94" y="94"/>
                  <a:pt x="94" y="94"/>
                  <a:pt x="94" y="94"/>
                </a:cubicBezTo>
                <a:cubicBezTo>
                  <a:pt x="188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7" y="188"/>
                  <a:pt x="527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 bwMode="auto">
          <a:xfrm>
            <a:off x="5206193" y="2218275"/>
            <a:ext cx="2036274" cy="1781314"/>
          </a:xfrm>
          <a:custGeom>
            <a:avLst/>
            <a:gdLst>
              <a:gd name="T0" fmla="*/ 700 w 700"/>
              <a:gd name="T1" fmla="*/ 307 h 613"/>
              <a:gd name="T2" fmla="*/ 503 w 700"/>
              <a:gd name="T3" fmla="*/ 504 h 613"/>
              <a:gd name="T4" fmla="*/ 109 w 700"/>
              <a:gd name="T5" fmla="*/ 504 h 613"/>
              <a:gd name="T6" fmla="*/ 109 w 700"/>
              <a:gd name="T7" fmla="*/ 504 h 613"/>
              <a:gd name="T8" fmla="*/ 109 w 700"/>
              <a:gd name="T9" fmla="*/ 109 h 613"/>
              <a:gd name="T10" fmla="*/ 109 w 700"/>
              <a:gd name="T11" fmla="*/ 109 h 613"/>
              <a:gd name="T12" fmla="*/ 503 w 700"/>
              <a:gd name="T13" fmla="*/ 109 h 613"/>
              <a:gd name="T14" fmla="*/ 700 w 700"/>
              <a:gd name="T15" fmla="*/ 307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00" h="613">
                <a:moveTo>
                  <a:pt x="700" y="307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lnTo>
                  <a:pt x="700" y="307"/>
                </a:lnTo>
                <a:close/>
              </a:path>
            </a:pathLst>
          </a:custGeom>
          <a:solidFill>
            <a:schemeClr val="accent3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 bwMode="auto">
          <a:xfrm>
            <a:off x="5206193" y="2218275"/>
            <a:ext cx="1781315" cy="1781314"/>
          </a:xfrm>
          <a:custGeom>
            <a:avLst/>
            <a:gdLst>
              <a:gd name="T0" fmla="*/ 503 w 612"/>
              <a:gd name="T1" fmla="*/ 504 h 613"/>
              <a:gd name="T2" fmla="*/ 503 w 612"/>
              <a:gd name="T3" fmla="*/ 504 h 613"/>
              <a:gd name="T4" fmla="*/ 109 w 612"/>
              <a:gd name="T5" fmla="*/ 504 h 613"/>
              <a:gd name="T6" fmla="*/ 109 w 612"/>
              <a:gd name="T7" fmla="*/ 504 h 613"/>
              <a:gd name="T8" fmla="*/ 109 w 612"/>
              <a:gd name="T9" fmla="*/ 109 h 613"/>
              <a:gd name="T10" fmla="*/ 109 w 612"/>
              <a:gd name="T11" fmla="*/ 109 h 613"/>
              <a:gd name="T12" fmla="*/ 503 w 612"/>
              <a:gd name="T13" fmla="*/ 109 h 613"/>
              <a:gd name="T14" fmla="*/ 503 w 612"/>
              <a:gd name="T15" fmla="*/ 109 h 613"/>
              <a:gd name="T16" fmla="*/ 503 w 612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3">
                <a:moveTo>
                  <a:pt x="503" y="504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cubicBezTo>
                  <a:pt x="503" y="109"/>
                  <a:pt x="503" y="109"/>
                  <a:pt x="503" y="109"/>
                </a:cubicBezTo>
                <a:cubicBezTo>
                  <a:pt x="612" y="218"/>
                  <a:pt x="612" y="395"/>
                  <a:pt x="503" y="504"/>
                </a:cubicBezTo>
                <a:close/>
              </a:path>
            </a:pathLst>
          </a:custGeom>
          <a:solidFill>
            <a:schemeClr val="accent3"/>
          </a:solidFill>
          <a:ln w="11113" cap="flat">
            <a:noFill/>
            <a:prstDash val="solid"/>
            <a:miter lim="800000"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0" name="深度视觉·原创设计 https://www.docer.com/works?userid=22383862"/>
          <p:cNvSpPr/>
          <p:nvPr/>
        </p:nvSpPr>
        <p:spPr bwMode="auto">
          <a:xfrm>
            <a:off x="5331972" y="2342355"/>
            <a:ext cx="1529756" cy="1533154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 bwMode="auto">
          <a:xfrm>
            <a:off x="7435882" y="2218275"/>
            <a:ext cx="1781315" cy="1781314"/>
          </a:xfrm>
          <a:custGeom>
            <a:avLst/>
            <a:gdLst>
              <a:gd name="T0" fmla="*/ 503 w 612"/>
              <a:gd name="T1" fmla="*/ 504 h 613"/>
              <a:gd name="T2" fmla="*/ 503 w 612"/>
              <a:gd name="T3" fmla="*/ 504 h 613"/>
              <a:gd name="T4" fmla="*/ 109 w 612"/>
              <a:gd name="T5" fmla="*/ 504 h 613"/>
              <a:gd name="T6" fmla="*/ 109 w 612"/>
              <a:gd name="T7" fmla="*/ 504 h 613"/>
              <a:gd name="T8" fmla="*/ 109 w 612"/>
              <a:gd name="T9" fmla="*/ 109 h 613"/>
              <a:gd name="T10" fmla="*/ 109 w 612"/>
              <a:gd name="T11" fmla="*/ 109 h 613"/>
              <a:gd name="T12" fmla="*/ 503 w 612"/>
              <a:gd name="T13" fmla="*/ 109 h 613"/>
              <a:gd name="T14" fmla="*/ 503 w 612"/>
              <a:gd name="T15" fmla="*/ 109 h 613"/>
              <a:gd name="T16" fmla="*/ 503 w 612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3">
                <a:moveTo>
                  <a:pt x="503" y="504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cubicBezTo>
                  <a:pt x="503" y="109"/>
                  <a:pt x="503" y="109"/>
                  <a:pt x="503" y="109"/>
                </a:cubicBezTo>
                <a:cubicBezTo>
                  <a:pt x="612" y="218"/>
                  <a:pt x="612" y="395"/>
                  <a:pt x="503" y="504"/>
                </a:cubicBezTo>
                <a:close/>
              </a:path>
            </a:pathLst>
          </a:custGeom>
          <a:solidFill>
            <a:schemeClr val="accent2"/>
          </a:solidFill>
          <a:ln w="11113" cap="flat">
            <a:noFill/>
            <a:prstDash val="solid"/>
            <a:miter lim="800000"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5" name="深度视觉·原创设计 https://www.docer.com/works?userid=22383862"/>
          <p:cNvSpPr/>
          <p:nvPr/>
        </p:nvSpPr>
        <p:spPr bwMode="auto">
          <a:xfrm>
            <a:off x="7566741" y="2342355"/>
            <a:ext cx="1529756" cy="1533154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16" name="深度视觉·原创设计 https://www.docer.com/works?userid=22383862"/>
          <p:cNvSpPr/>
          <p:nvPr/>
        </p:nvSpPr>
        <p:spPr>
          <a:xfrm>
            <a:off x="1301750" y="2694305"/>
            <a:ext cx="13487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碎片化时间利用，</a:t>
            </a: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提前预览选项</a:t>
            </a:r>
            <a:endParaRPr lang="zh-CN" altLang="en-US" sz="16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>
            <a:off x="3448685" y="2694305"/>
            <a:ext cx="1219200" cy="8032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运用联想和整体理解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18" name="深度视觉·原创设计 https://www.docer.com/works?userid=22383862"/>
          <p:cNvSpPr/>
          <p:nvPr/>
        </p:nvSpPr>
        <p:spPr>
          <a:xfrm>
            <a:off x="5556885" y="2764790"/>
            <a:ext cx="133540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提升速度，学会略读和找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关键词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20" name="深度视觉·原创设计 https://www.docer.com/works?userid=22383862"/>
          <p:cNvSpPr/>
          <p:nvPr/>
        </p:nvSpPr>
        <p:spPr>
          <a:xfrm>
            <a:off x="7781105" y="2765079"/>
            <a:ext cx="109214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审题严谨，重视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流畅度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21" name="深度视觉·原创设计 https://www.docer.com/works?userid=22383862"/>
          <p:cNvSpPr/>
          <p:nvPr/>
        </p:nvSpPr>
        <p:spPr>
          <a:xfrm>
            <a:off x="933268" y="4473493"/>
            <a:ext cx="2009488" cy="111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听力开始前，一定要快速阅览选项，标记关键词，预测可能涉及的话题和信息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2" name="深度视觉·原创设计 https://www.docer.com/works?userid=22383862"/>
          <p:cNvSpPr/>
          <p:nvPr/>
        </p:nvSpPr>
        <p:spPr>
          <a:xfrm>
            <a:off x="1391738" y="4143963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听力</a:t>
            </a:r>
            <a:endParaRPr lang="zh-CN" altLang="en-US" sz="16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23" name="深度视觉·原创设计 https://www.docer.com/works?userid=22383862"/>
          <p:cNvSpPr/>
          <p:nvPr/>
        </p:nvSpPr>
        <p:spPr>
          <a:xfrm>
            <a:off x="3033052" y="4473493"/>
            <a:ext cx="2009488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抓取内容关键词，理解整体内容，培养对上下文逻辑和语境的敏感度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4" name="深度视觉·原创设计 https://www.docer.com/works?userid=22383862"/>
          <p:cNvSpPr/>
          <p:nvPr/>
        </p:nvSpPr>
        <p:spPr>
          <a:xfrm>
            <a:off x="3491522" y="4143963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听力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25" name="深度视觉·原创设计 https://www.docer.com/works?userid=22383862"/>
          <p:cNvSpPr/>
          <p:nvPr/>
        </p:nvSpPr>
        <p:spPr>
          <a:xfrm>
            <a:off x="5091256" y="4473493"/>
            <a:ext cx="2009488" cy="111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快速获取文章大意，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然后阅读题目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或选项，有针对性的在原文中搜索匹配答案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26" name="深度视觉·原创设计 https://www.docer.com/works?userid=22383862"/>
          <p:cNvSpPr/>
          <p:nvPr/>
        </p:nvSpPr>
        <p:spPr>
          <a:xfrm>
            <a:off x="5799916" y="4143963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阅读</a:t>
            </a:r>
            <a:endParaRPr lang="zh-CN" altLang="en-US" sz="1600" b="1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  <p:sp>
        <p:nvSpPr>
          <p:cNvPr id="29" name="深度视觉·原创设计 https://www.docer.com/works?userid=22383862"/>
          <p:cNvSpPr/>
          <p:nvPr/>
        </p:nvSpPr>
        <p:spPr>
          <a:xfrm>
            <a:off x="7608544" y="4481113"/>
            <a:ext cx="2009488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准确理解题目要求，避免偏离主题，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注意行文流畅，无明显语法错误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0" name="深度视觉·原创设计 https://www.docer.com/works?userid=22383862"/>
          <p:cNvSpPr/>
          <p:nvPr/>
        </p:nvSpPr>
        <p:spPr>
          <a:xfrm>
            <a:off x="7854924" y="4143963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正圆-55W" panose="00020600040101010101" pitchFamily="18" charset="-122"/>
                <a:ea typeface="汉仪正圆-55W" panose="00020600040101010101" pitchFamily="18" charset="-122"/>
                <a:cs typeface="Open Sans" pitchFamily="34" charset="0"/>
                <a:sym typeface="汉仪正圆-55W" panose="00020600040101010101" pitchFamily="18" charset="-122"/>
              </a:rPr>
              <a:t>写作翻译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正圆-55W" panose="00020600040101010101" pitchFamily="18" charset="-122"/>
              <a:ea typeface="汉仪正圆-55W" panose="00020600040101010101" pitchFamily="18" charset="-122"/>
              <a:cs typeface="Open Sans" pitchFamily="34" charset="0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 flipH="1">
            <a:off x="9677400" y="4533899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0800000" flipH="1">
            <a:off x="0" y="0"/>
            <a:ext cx="2514600" cy="2324101"/>
          </a:xfrm>
          <a:prstGeom prst="corner">
            <a:avLst>
              <a:gd name="adj1" fmla="val 17397"/>
              <a:gd name="adj2" fmla="val 166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682170" y="674280"/>
            <a:ext cx="10827660" cy="5509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623127" y="3580209"/>
            <a:ext cx="6945746" cy="338553"/>
          </a:xfrm>
          <a:prstGeom prst="roundRect">
            <a:avLst>
              <a:gd name="adj" fmla="val 259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>
            <a:off x="1524000" y="2095960"/>
            <a:ext cx="914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谢谢</a:t>
            </a:r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sym typeface="汉仪正圆-55W" panose="00020600040101010101" pitchFamily="18" charset="-122"/>
              </a:rPr>
              <a:t>大家！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汉仪正圆-55W" panose="00020600040101010101" pitchFamily="18" charset="-122"/>
              <a:ea typeface="汉仪正圆-55W" panose="00020600040101010101" pitchFamily="18" charset="-122"/>
              <a:sym typeface="汉仪正圆-55W" panose="00020600040101010101" pitchFamily="18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3761105" y="3580130"/>
            <a:ext cx="40989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Thank    You</a:t>
            </a:r>
            <a:r>
              <a:rPr lang="zh-CN" altLang="en-US" sz="1600" dirty="0">
                <a:solidFill>
                  <a:schemeClr val="bg1"/>
                </a:solidFill>
                <a:latin typeface="汉仪正圆-55W" panose="00020600040101010101" pitchFamily="18" charset="-122"/>
                <a:ea typeface="汉仪正圆-55W" panose="00020600040101010101" pitchFamily="18" charset="-122"/>
                <a:cs typeface="阿里巴巴普惠体 Light" panose="00020600040101010101" pitchFamily="18" charset="-122"/>
                <a:sym typeface="汉仪正圆-55W" panose="00020600040101010101" pitchFamily="18" charset="-122"/>
              </a:rPr>
              <a:t>！</a:t>
            </a:r>
            <a:endParaRPr lang="zh-CN" altLang="en-US" sz="1600" dirty="0">
              <a:solidFill>
                <a:schemeClr val="bg1"/>
              </a:solidFill>
              <a:latin typeface="汉仪正圆-55W" panose="00020600040101010101" pitchFamily="18" charset="-122"/>
              <a:ea typeface="汉仪正圆-55W" panose="00020600040101010101" pitchFamily="18" charset="-122"/>
              <a:cs typeface="阿里巴巴普惠体 Light" panose="00020600040101010101" pitchFamily="18" charset="-122"/>
              <a:sym typeface="汉仪正圆-55W" panose="00020600040101010101" pitchFamily="18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commondata" val="eyJjb3VudCI6NywiaGRpZCI6ImFiZjUwMWEwNDU5ZWU1NDlmOTVmNDFjZTMwYzRlNjk2IiwidXNlckNvdW50Ijo3fQ=="/>
</p:tagLst>
</file>

<file path=ppt/theme/theme1.xml><?xml version="1.0" encoding="utf-8"?>
<a:theme xmlns:a="http://schemas.openxmlformats.org/drawingml/2006/main" name="Office 主题​​">
  <a:themeElements>
    <a:clrScheme name="自定义 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D"/>
      </a:accent1>
      <a:accent2>
        <a:srgbClr val="FEB7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WPS 演示</Application>
  <PresentationFormat>宽屏</PresentationFormat>
  <Paragraphs>86</Paragraphs>
  <Slides>8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汉仪正圆-55W</vt:lpstr>
      <vt:lpstr>阿里巴巴普惠体 Light</vt:lpstr>
      <vt:lpstr>Alibaba PuHuiTi</vt:lpstr>
      <vt:lpstr>Calibri</vt:lpstr>
      <vt:lpstr>Open Sans</vt:lpstr>
      <vt:lpstr>微软雅黑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彩虹屁屁猪_</cp:lastModifiedBy>
  <cp:revision>16</cp:revision>
  <dcterms:created xsi:type="dcterms:W3CDTF">2022-05-31T06:39:00Z</dcterms:created>
  <dcterms:modified xsi:type="dcterms:W3CDTF">2024-05-21T03:09:39Z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KSOTemplateUUID">
    <vt:lpwstr>v1.0_mb_Jmb9RG/n/BRcF2ta8XUeyA==</vt:lpwstr>
  </property>
  <property fmtid="{D5CDD505-2E9C-101B-9397-08002B2CF9AE}" pid="4" name="ICV">
    <vt:lpwstr>2A93014B3B184812882FC91AEDD75B29_11</vt:lpwstr>
  </property>
</Properties>
</file>