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27"/>
  </p:notesMasterIdLst>
  <p:sldIdLst>
    <p:sldId id="276" r:id="rId4"/>
    <p:sldId id="278" r:id="rId5"/>
    <p:sldId id="285" r:id="rId6"/>
    <p:sldId id="420" r:id="rId7"/>
    <p:sldId id="286" r:id="rId8"/>
    <p:sldId id="287" r:id="rId9"/>
    <p:sldId id="288" r:id="rId10"/>
    <p:sldId id="289" r:id="rId11"/>
    <p:sldId id="290" r:id="rId12"/>
    <p:sldId id="291" r:id="rId13"/>
    <p:sldId id="322" r:id="rId14"/>
    <p:sldId id="323" r:id="rId15"/>
    <p:sldId id="324" r:id="rId16"/>
    <p:sldId id="331" r:id="rId17"/>
    <p:sldId id="332" r:id="rId18"/>
    <p:sldId id="333" r:id="rId19"/>
    <p:sldId id="340" r:id="rId20"/>
    <p:sldId id="384" r:id="rId21"/>
    <p:sldId id="404" r:id="rId22"/>
    <p:sldId id="530" r:id="rId23"/>
    <p:sldId id="531" r:id="rId24"/>
    <p:sldId id="389" r:id="rId25"/>
    <p:sldId id="397" r:id="rId26"/>
  </p:sldIdLst>
  <p:sldSz cx="9144000" cy="5715000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华文中宋" panose="0201060004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华文中宋" panose="0201060004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华文中宋" panose="0201060004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华文中宋" panose="0201060004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华文中宋" panose="0201060004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华文中宋" panose="0201060004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华文中宋" panose="0201060004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华文中宋" panose="0201060004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华文中宋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5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-1074" y="-96"/>
      </p:cViewPr>
      <p:guideLst>
        <p:guide orient="horz" pos="1815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33" cy="7203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gs" Target="tags/tag2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968DD7D-C4A6-47F1-AD08-F62028F35BD6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0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30053" name="备注占位符 4"/>
          <p:cNvSpPr>
            <a:spLocks noGrp="1" noRot="1" noChangeAspect="1"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defTabSz="0">
              <a:spcBef>
                <a:spcPct val="30000"/>
              </a:spcBef>
              <a:buFontTx/>
            </a:pP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单击此处编辑母版文本样式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defTabSz="0">
              <a:spcBef>
                <a:spcPct val="30000"/>
              </a:spcBef>
              <a:buFontTx/>
            </a:pP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第二级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defTabSz="0">
              <a:spcBef>
                <a:spcPct val="30000"/>
              </a:spcBef>
              <a:buFontTx/>
            </a:pP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第三级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defTabSz="0">
              <a:spcBef>
                <a:spcPct val="30000"/>
              </a:spcBef>
              <a:buFontTx/>
            </a:pP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第四级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defTabSz="0">
              <a:spcBef>
                <a:spcPct val="30000"/>
              </a:spcBef>
              <a:buFontTx/>
            </a:pPr>
            <a:r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t>第五级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lvl="0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中宋" panose="0201060004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E5DD0F6-4AEB-4CBC-AE00-A9BD7B8F5B6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E0D310-E7C5-4608-B4EF-5A1DE8F1D56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891F0B-AC75-4394-B12A-468C8056E76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333500"/>
            <a:ext cx="4038600" cy="180975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295650"/>
            <a:ext cx="4038600" cy="180975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1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548AA3-3798-4966-BF1C-67BD98702B33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6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7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E5DD0F6-4AEB-4CBC-AE00-A9BD7B8F5B6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9A1113-7418-457C-8185-39221946873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E2817DD-B94F-4780-93C5-4603A849851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FCFCCBB-519E-4950-A317-AC40619AECA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BE9155-951C-42D3-BACE-FF9709CB72C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4EC433D-C4C5-45B1-9078-F2DF25CA9DC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AF71190-6117-4E00-8949-A9BE1113ECF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9A1113-7418-457C-8185-39221946873C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8B2972-DAF8-4CD5-9559-5B83B7A3D52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7991EC-D9D3-4E76-8135-3393AFF982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8E0D310-E7C5-4608-B4EF-5A1DE8F1D56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891F0B-AC75-4394-B12A-468C8056E76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333500"/>
            <a:ext cx="4038600" cy="180975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295650"/>
            <a:ext cx="4038600" cy="180975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5"/>
          <p:cNvSpPr>
            <a:spLocks noGrp="1"/>
          </p:cNvSpPr>
          <p:nvPr>
            <p:ph type="dt" sz="half" idx="1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548AA3-3798-4966-BF1C-67BD98702B33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6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7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E2817DD-B94F-4780-93C5-4603A849851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FCFCCBB-519E-4950-A317-AC40619AECA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BE9155-951C-42D3-BACE-FF9709CB72C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4EC433D-C4C5-45B1-9078-F2DF25CA9DC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AF71190-6117-4E00-8949-A9BE1113ECF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8B2972-DAF8-4CD5-9559-5B83B7A3D52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7991EC-D9D3-4E76-8135-3393AFF982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463798A-AA1C-4E00-9583-D1DD0E211EF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lvl="0" eaLnBrk="0" hangingPunct="0">
              <a:buNone/>
            </a:pPr>
            <a:fld id="{9A0DB2DC-4C9A-4742-B13C-FB6460FD3503}" type="slidenum">
              <a:rPr lang="zh-CN" altLang="en-US" dirty="0">
                <a:sym typeface="Calibri" panose="020F0502020204030204" pitchFamily="34" charset="0"/>
              </a:rPr>
            </a:fld>
            <a:endParaRPr lang="zh-CN" altLang="en-US" dirty="0"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  <a:sym typeface="微软雅黑" panose="020B0503020204020204" pitchFamily="34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>
          <a:solidFill>
            <a:schemeClr val="bg1"/>
          </a:solidFill>
          <a:latin typeface="+mn-lt"/>
          <a:ea typeface="+mn-ea"/>
          <a:cs typeface="+mn-cs"/>
          <a:sym typeface="微软雅黑" panose="020B0503020204020204" pitchFamily="34" charset="-122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>
          <a:solidFill>
            <a:schemeClr val="bg1"/>
          </a:solidFill>
          <a:latin typeface="+mn-lt"/>
          <a:ea typeface="+mn-ea"/>
          <a:sym typeface="微软雅黑" panose="020B0503020204020204" pitchFamily="34" charset="-122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>
          <a:solidFill>
            <a:schemeClr val="bg1"/>
          </a:solidFill>
          <a:latin typeface="+mn-lt"/>
          <a:ea typeface="+mn-ea"/>
          <a:sym typeface="微软雅黑" panose="020B0503020204020204" pitchFamily="34" charset="-122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>
          <a:solidFill>
            <a:schemeClr val="bg1"/>
          </a:solidFill>
          <a:latin typeface="+mn-lt"/>
          <a:ea typeface="+mn-ea"/>
          <a:sym typeface="微软雅黑" panose="020B0503020204020204" pitchFamily="34" charset="-122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600">
          <a:solidFill>
            <a:schemeClr val="bg1"/>
          </a:solidFill>
          <a:latin typeface="+mn-lt"/>
          <a:ea typeface="+mn-ea"/>
          <a:sym typeface="微软雅黑" panose="020B0503020204020204" pitchFamily="34" charset="-122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600">
          <a:solidFill>
            <a:schemeClr val="bg1"/>
          </a:solidFill>
          <a:latin typeface="+mn-lt"/>
          <a:ea typeface="+mn-ea"/>
          <a:sym typeface="微软雅黑" panose="020B0503020204020204" pitchFamily="34" charset="-122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600">
          <a:solidFill>
            <a:schemeClr val="bg1"/>
          </a:solidFill>
          <a:latin typeface="+mn-lt"/>
          <a:ea typeface="+mn-ea"/>
          <a:sym typeface="微软雅黑" panose="020B0503020204020204" pitchFamily="34" charset="-122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600">
          <a:solidFill>
            <a:schemeClr val="bg1"/>
          </a:solidFill>
          <a:latin typeface="+mn-lt"/>
          <a:ea typeface="+mn-ea"/>
          <a:sym typeface="微软雅黑" panose="020B0503020204020204" pitchFamily="34" charset="-122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600">
          <a:solidFill>
            <a:schemeClr val="bg1"/>
          </a:solidFill>
          <a:latin typeface="+mn-lt"/>
          <a:ea typeface="+mn-ea"/>
          <a:sym typeface="微软雅黑" panose="020B0503020204020204" pitchFamily="34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97488"/>
            <a:ext cx="2133600" cy="303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463798A-AA1C-4E00-9583-D1DD0E211EF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97488"/>
            <a:ext cx="2895600" cy="303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lvl="0" eaLnBrk="0" hangingPunct="0">
              <a:buNone/>
            </a:pPr>
            <a:fld id="{9A0DB2DC-4C9A-4742-B13C-FB6460FD3503}" type="slidenum">
              <a:rPr lang="zh-CN" altLang="en-US" dirty="0">
                <a:sym typeface="Calibri" panose="020F0502020204030204" pitchFamily="34" charset="0"/>
              </a:rPr>
            </a:fld>
            <a:endParaRPr lang="zh-CN" altLang="en-US" dirty="0"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  <a:sym typeface="微软雅黑" panose="020B0503020204020204" pitchFamily="34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>
          <a:solidFill>
            <a:schemeClr val="bg1"/>
          </a:solidFill>
          <a:latin typeface="+mn-lt"/>
          <a:ea typeface="+mn-ea"/>
          <a:cs typeface="+mn-cs"/>
          <a:sym typeface="微软雅黑" panose="020B0503020204020204" pitchFamily="34" charset="-122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>
          <a:solidFill>
            <a:schemeClr val="bg1"/>
          </a:solidFill>
          <a:latin typeface="+mn-lt"/>
          <a:ea typeface="+mn-ea"/>
          <a:sym typeface="微软雅黑" panose="020B0503020204020204" pitchFamily="34" charset="-122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>
          <a:solidFill>
            <a:schemeClr val="bg1"/>
          </a:solidFill>
          <a:latin typeface="+mn-lt"/>
          <a:ea typeface="+mn-ea"/>
          <a:sym typeface="微软雅黑" panose="020B0503020204020204" pitchFamily="34" charset="-122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>
          <a:solidFill>
            <a:schemeClr val="bg1"/>
          </a:solidFill>
          <a:latin typeface="+mn-lt"/>
          <a:ea typeface="+mn-ea"/>
          <a:sym typeface="微软雅黑" panose="020B0503020204020204" pitchFamily="34" charset="-122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600">
          <a:solidFill>
            <a:schemeClr val="bg1"/>
          </a:solidFill>
          <a:latin typeface="+mn-lt"/>
          <a:ea typeface="+mn-ea"/>
          <a:sym typeface="微软雅黑" panose="020B0503020204020204" pitchFamily="34" charset="-122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600">
          <a:solidFill>
            <a:schemeClr val="bg1"/>
          </a:solidFill>
          <a:latin typeface="+mn-lt"/>
          <a:ea typeface="+mn-ea"/>
          <a:sym typeface="微软雅黑" panose="020B0503020204020204" pitchFamily="34" charset="-122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600">
          <a:solidFill>
            <a:schemeClr val="bg1"/>
          </a:solidFill>
          <a:latin typeface="+mn-lt"/>
          <a:ea typeface="+mn-ea"/>
          <a:sym typeface="微软雅黑" panose="020B0503020204020204" pitchFamily="34" charset="-122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600">
          <a:solidFill>
            <a:schemeClr val="bg1"/>
          </a:solidFill>
          <a:latin typeface="+mn-lt"/>
          <a:ea typeface="+mn-ea"/>
          <a:sym typeface="微软雅黑" panose="020B0503020204020204" pitchFamily="34" charset="-122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600">
          <a:solidFill>
            <a:schemeClr val="bg1"/>
          </a:solidFill>
          <a:latin typeface="+mn-lt"/>
          <a:ea typeface="+mn-ea"/>
          <a:sym typeface="微软雅黑" panose="020B0503020204020204" pitchFamily="34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&#20840;&#29699;&#33521;&#35821;&#28909;.fl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ln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6387" name="Rectangle 2"/>
          <p:cNvSpPr>
            <a:spLocks noGrp="1"/>
          </p:cNvSpPr>
          <p:nvPr>
            <p:ph idx="1"/>
          </p:nvPr>
        </p:nvSpPr>
        <p:spPr>
          <a:xfrm>
            <a:off x="323850" y="1298575"/>
            <a:ext cx="8686800" cy="3775075"/>
          </a:xfrm>
          <a:ln/>
        </p:spPr>
        <p:txBody>
          <a:bodyPr vert="horz" wrap="square" lIns="91440" tIns="45720" rIns="91440" bIns="45720" anchor="t" anchorCtr="0"/>
          <a:p>
            <a:pPr algn="ctr" eaLnBrk="1" hangingPunct="1">
              <a:buNone/>
            </a:pPr>
            <a:r>
              <a:rPr lang="zh-CN" altLang="en-US" sz="6000" b="1" dirty="0">
                <a:solidFill>
                  <a:srgbClr val="FFFF00"/>
                </a:solidFill>
              </a:rPr>
              <a:t>大学英语四级小讲</a:t>
            </a:r>
            <a:endParaRPr lang="zh-CN" altLang="en-US" sz="6000" b="1" dirty="0">
              <a:solidFill>
                <a:srgbClr val="FFFF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15285" y="3577505"/>
            <a:ext cx="3048000" cy="175323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李楠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外国语学院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2024.05</a:t>
            </a:r>
            <a:endParaRPr lang="en-US" altLang="zh-CN" sz="2400">
              <a:solidFill>
                <a:srgbClr val="FFFF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ln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idx="1"/>
          </p:nvPr>
        </p:nvSpPr>
        <p:spPr>
          <a:xfrm>
            <a:off x="2124075" y="2076450"/>
            <a:ext cx="5986463" cy="2005013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sz="8800" b="1" dirty="0"/>
              <a:t>各个击破！</a:t>
            </a:r>
            <a:endParaRPr lang="zh-CN" altLang="en-US" sz="8800" b="1" dirty="0"/>
          </a:p>
        </p:txBody>
      </p:sp>
    </p:spTree>
  </p:cSld>
  <p:clrMapOvr>
    <a:masterClrMapping/>
  </p:clrMapOvr>
  <p:transition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ln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46083" name="Rectangle 2"/>
          <p:cNvSpPr>
            <a:spLocks noGrp="1"/>
          </p:cNvSpPr>
          <p:nvPr>
            <p:ph type="title"/>
          </p:nvPr>
        </p:nvSpPr>
        <p:spPr>
          <a:xfrm>
            <a:off x="396875" y="638175"/>
            <a:ext cx="8229600" cy="9525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800" b="1" dirty="0">
                <a:solidFill>
                  <a:srgbClr val="FF9900"/>
                </a:solidFill>
              </a:rPr>
              <a:t>听力理解</a:t>
            </a:r>
            <a:endParaRPr lang="zh-CN" altLang="en-US" sz="4800" b="1" dirty="0">
              <a:solidFill>
                <a:srgbClr val="FF9900"/>
              </a:solidFill>
            </a:endParaRPr>
          </a:p>
        </p:txBody>
      </p:sp>
      <p:sp>
        <p:nvSpPr>
          <p:cNvPr id="46084" name="Rectangle 3"/>
          <p:cNvSpPr>
            <a:spLocks noGrp="1"/>
          </p:cNvSpPr>
          <p:nvPr>
            <p:ph idx="1"/>
          </p:nvPr>
        </p:nvSpPr>
        <p:spPr>
          <a:xfrm>
            <a:off x="1763713" y="2017713"/>
            <a:ext cx="6697662" cy="2760662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news report</a:t>
            </a:r>
            <a:endParaRPr lang="zh-CN" altLang="en-US" dirty="0"/>
          </a:p>
          <a:p>
            <a:pPr eaLnBrk="1" hangingPunct="1"/>
            <a:r>
              <a:rPr lang="zh-CN" altLang="en-US" dirty="0"/>
              <a:t>2 long conversations </a:t>
            </a:r>
            <a:endParaRPr lang="zh-CN" altLang="en-US" dirty="0"/>
          </a:p>
          <a:p>
            <a:pPr eaLnBrk="1" hangingPunct="1"/>
            <a:r>
              <a:rPr lang="zh-CN" altLang="en-US" dirty="0"/>
              <a:t>3 passages </a:t>
            </a:r>
            <a:endParaRPr lang="zh-CN" altLang="en-US" dirty="0"/>
          </a:p>
        </p:txBody>
      </p:sp>
    </p:spTree>
  </p:cSld>
  <p:clrMapOvr>
    <a:masterClrMapping/>
  </p:clrMapOvr>
  <p:transition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ln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47107" name="Rectangle 2"/>
          <p:cNvSpPr>
            <a:spLocks noGrp="1"/>
          </p:cNvSpPr>
          <p:nvPr>
            <p:ph idx="1"/>
          </p:nvPr>
        </p:nvSpPr>
        <p:spPr>
          <a:xfrm>
            <a:off x="393700" y="696913"/>
            <a:ext cx="8229600" cy="3775075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zh-CN" sz="3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“</a:t>
            </a:r>
            <a:r>
              <a:rPr lang="zh-CN" altLang="en-US" sz="3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听力”作为一种能力，本身是一个传播的过程，信息的接收是一个重要的过程。远在</a:t>
            </a:r>
            <a:r>
              <a:rPr lang="zh-CN" altLang="zh-CN" sz="3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1948</a:t>
            </a:r>
            <a:r>
              <a:rPr lang="zh-CN" altLang="en-US" sz="3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年，拉斯维尔于题为</a:t>
            </a:r>
            <a:r>
              <a:rPr lang="zh-CN" altLang="zh-CN" sz="3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《</a:t>
            </a:r>
            <a:r>
              <a:rPr lang="zh-CN" altLang="en-US" sz="3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传播在社会中的结构与功能</a:t>
            </a:r>
            <a:r>
              <a:rPr lang="zh-CN" altLang="zh-CN" sz="3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》</a:t>
            </a:r>
            <a:r>
              <a:rPr lang="zh-CN" altLang="en-US" sz="3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（</a:t>
            </a:r>
            <a:r>
              <a:rPr lang="zh-CN" altLang="zh-CN" sz="3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The Structure and Function of Communication in Society</a:t>
            </a:r>
            <a:r>
              <a:rPr lang="zh-CN" altLang="en-US" sz="3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）一文中首次提出了构成传播过程的五种基本要素，即著名的</a:t>
            </a:r>
            <a:r>
              <a:rPr lang="zh-CN" altLang="zh-CN" sz="3200" b="1" dirty="0">
                <a:solidFill>
                  <a:srgbClr val="FF99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5W</a:t>
            </a:r>
            <a:r>
              <a:rPr lang="zh-CN" altLang="en-US" sz="3200" b="1" dirty="0">
                <a:solidFill>
                  <a:srgbClr val="FF99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理论</a:t>
            </a:r>
            <a:r>
              <a:rPr lang="zh-CN" altLang="en-US" sz="3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。这五个</a:t>
            </a:r>
            <a:r>
              <a:rPr lang="zh-CN" altLang="zh-CN" sz="3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W</a:t>
            </a:r>
            <a:r>
              <a:rPr lang="zh-CN" altLang="en-US" sz="3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分别是英语中五个疑问代词的第一个字母，即：</a:t>
            </a:r>
            <a:endParaRPr lang="zh-CN" altLang="en-US" sz="3200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ransition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ln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48131" name="Rectangle 2"/>
          <p:cNvSpPr/>
          <p:nvPr/>
        </p:nvSpPr>
        <p:spPr>
          <a:xfrm>
            <a:off x="609600" y="912813"/>
            <a:ext cx="7543800" cy="3429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Who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（谁）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Says What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（说了什么）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In Which Channel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（通过什么渠道）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To Whom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（向谁说）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With What Effect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（有什么效果）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ln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50179" name="Rectangle 2"/>
          <p:cNvSpPr/>
          <p:nvPr>
            <p:ph idx="1"/>
          </p:nvPr>
        </p:nvSpPr>
        <p:spPr>
          <a:xfrm>
            <a:off x="612775" y="1057275"/>
            <a:ext cx="8085138" cy="3897313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lang="zh-CN" altLang="en-US" sz="2800" b="1" dirty="0"/>
              <a:t>    </a:t>
            </a:r>
            <a:r>
              <a:rPr lang="zh-CN" altLang="en-US" sz="2800" b="1" dirty="0">
                <a:solidFill>
                  <a:srgbClr val="FF9900"/>
                </a:solidFill>
              </a:rPr>
              <a:t>短文听力</a:t>
            </a:r>
            <a:r>
              <a:rPr lang="zh-CN" altLang="en-US" sz="2800" b="1" dirty="0"/>
              <a:t>一般篇幅比较长，而且问题又出</a:t>
            </a:r>
            <a:endParaRPr lang="zh-CN" altLang="en-US" sz="28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/>
              <a:t>现在整个材料读完之后，所以对很多考生来说，</a:t>
            </a:r>
            <a:endParaRPr lang="zh-CN" altLang="en-US" sz="28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/>
              <a:t>如完全听完材料，再听问题最后选择的话，就很</a:t>
            </a:r>
            <a:endParaRPr lang="zh-CN" altLang="en-US" sz="28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/>
              <a:t>容易忘记刚刚在材料中所听到的内容，尤其是当</a:t>
            </a:r>
            <a:endParaRPr lang="zh-CN" altLang="en-US" sz="28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/>
              <a:t>考察一些细节题目的时侯。</a:t>
            </a:r>
            <a:endParaRPr lang="zh-CN" altLang="en-US" sz="2800" b="1" dirty="0"/>
          </a:p>
          <a:p>
            <a:pPr eaLnBrk="1" hangingPunct="1">
              <a:lnSpc>
                <a:spcPct val="80000"/>
              </a:lnSpc>
              <a:buNone/>
            </a:pPr>
            <a:endParaRPr lang="zh-CN" altLang="en-US" sz="28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/>
              <a:t>基本方法：</a:t>
            </a:r>
            <a:endParaRPr lang="zh-CN" altLang="en-US" sz="28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首尾法、替换法、</a:t>
            </a:r>
            <a:r>
              <a:rPr lang="zh-CN" altLang="en-US" sz="2800" b="1" dirty="0">
                <a:solidFill>
                  <a:srgbClr val="FFFF00"/>
                </a:solidFill>
                <a:sym typeface="+mn-ea"/>
              </a:rPr>
              <a:t>视听一致原则</a:t>
            </a:r>
            <a:endParaRPr lang="zh-CN" altLang="en-US" sz="2800" b="1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/>
              <a:t>　　　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ln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51203" name="Rectangle 2"/>
          <p:cNvSpPr>
            <a:spLocks noGrp="1"/>
          </p:cNvSpPr>
          <p:nvPr>
            <p:ph idx="1"/>
          </p:nvPr>
        </p:nvSpPr>
        <p:spPr>
          <a:xfrm>
            <a:off x="393700" y="407988"/>
            <a:ext cx="8229600" cy="3775075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latin typeface="华文中宋" panose="02010600040101010101" pitchFamily="2" charset="-122"/>
              </a:rPr>
              <a:t>1、</a:t>
            </a:r>
            <a:r>
              <a:rPr lang="zh-CN" altLang="en-US" sz="2800" b="1" dirty="0"/>
              <a:t>首尾法：</a:t>
            </a:r>
            <a:endParaRPr lang="zh-CN" altLang="en-US" sz="2800" b="1" dirty="0"/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/>
              <a:t>    根据统计，一篇听力材料，</a:t>
            </a:r>
            <a:r>
              <a:rPr lang="zh-CN" altLang="en-US" sz="2800" b="1" dirty="0">
                <a:solidFill>
                  <a:srgbClr val="FFFF00"/>
                </a:solidFill>
              </a:rPr>
              <a:t>比较容易出题的地方是这篇材料的前几句和后几句</a:t>
            </a:r>
            <a:r>
              <a:rPr lang="zh-CN" altLang="en-US" sz="2800" b="1" dirty="0"/>
              <a:t>。而且分别针对的是这篇材料所对应题目的第一道和最后一道。因此，对于</a:t>
            </a:r>
            <a:r>
              <a:rPr lang="zh-CN" altLang="en-US" sz="2800" b="1" dirty="0">
                <a:latin typeface="Arial" panose="020B0604020202020204" pitchFamily="34" charset="0"/>
              </a:rPr>
              <a:t>“</a:t>
            </a:r>
            <a:r>
              <a:rPr lang="zh-CN" altLang="en-US" sz="2800" b="1" dirty="0"/>
              <a:t>慢热型</a:t>
            </a:r>
            <a:r>
              <a:rPr lang="zh-CN" altLang="en-US" sz="2800" b="1" dirty="0">
                <a:latin typeface="Arial" panose="020B0604020202020204" pitchFamily="34" charset="0"/>
              </a:rPr>
              <a:t>”</a:t>
            </a:r>
            <a:r>
              <a:rPr lang="zh-CN" altLang="en-US" sz="2800" b="1" dirty="0"/>
              <a:t>的同学来说，从材料的第一句话就要开始注意听了。一旦错过了正确答案针对的那句话，就可能没有机会选出正确选项了。</a:t>
            </a:r>
            <a:endParaRPr lang="zh-CN" altLang="en-US" sz="2800" b="1" dirty="0"/>
          </a:p>
          <a:p>
            <a:pPr eaLnBrk="1" hangingPunct="1">
              <a:lnSpc>
                <a:spcPct val="150000"/>
              </a:lnSpc>
              <a:buNone/>
            </a:pPr>
            <a:endParaRPr lang="zh-CN" altLang="en-US" sz="2800" b="1" dirty="0"/>
          </a:p>
        </p:txBody>
      </p:sp>
    </p:spTree>
  </p:cSld>
  <p:clrMapOvr>
    <a:masterClrMapping/>
  </p:clrMapOvr>
  <p:transition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ln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52228" name="Rectangle 3"/>
          <p:cNvSpPr/>
          <p:nvPr>
            <p:ph idx="1"/>
          </p:nvPr>
        </p:nvSpPr>
        <p:spPr>
          <a:xfrm>
            <a:off x="728345" y="768350"/>
            <a:ext cx="7890510" cy="3896995"/>
          </a:xfrm>
          <a:ln/>
        </p:spPr>
        <p:txBody>
          <a:bodyPr vert="horz" wrap="square" lIns="91440" tIns="45720" rIns="91440" bIns="45720" anchor="t" anchorCtr="0"/>
          <a:p>
            <a:pPr marL="0" indent="0" eaLnBrk="1" latinLnBrk="0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/>
              <a:t>2、同义替换法：</a:t>
            </a:r>
            <a:endParaRPr lang="zh-CN" altLang="en-US" sz="2800" b="1" dirty="0"/>
          </a:p>
          <a:p>
            <a:pPr marL="0" indent="0" eaLnBrk="1" latinLnBrk="0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/>
              <a:t>在长对话和短文听力这两种题型中，约有60%的题目采用了替换法，采用</a:t>
            </a:r>
            <a:r>
              <a:rPr lang="zh-CN" altLang="en-US" sz="2800" b="1" dirty="0">
                <a:solidFill>
                  <a:srgbClr val="FFFF00"/>
                </a:solidFill>
              </a:rPr>
              <a:t>同义的短语或单词替换</a:t>
            </a:r>
            <a:r>
              <a:rPr lang="zh-CN" altLang="en-US" sz="2800" b="1" dirty="0"/>
              <a:t>语音材料中的内容。</a:t>
            </a:r>
            <a:endParaRPr lang="zh-CN" altLang="en-US" sz="2800" b="1" dirty="0"/>
          </a:p>
          <a:p>
            <a:pPr marL="0" indent="0" eaLnBrk="1" latinLnBrk="0" hangingPunct="1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800" b="1" dirty="0"/>
          </a:p>
          <a:p>
            <a:pPr marL="0" indent="0" eaLnBrk="1" latinLnBrk="0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dirty="0"/>
              <a:t>3、视听一致原则。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ln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59395" name="Rectangle 2"/>
          <p:cNvSpPr>
            <a:spLocks noGrp="1"/>
          </p:cNvSpPr>
          <p:nvPr>
            <p:ph type="title"/>
          </p:nvPr>
        </p:nvSpPr>
        <p:spPr>
          <a:xfrm>
            <a:off x="393700" y="263843"/>
            <a:ext cx="8229600" cy="9525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rgbClr val="FF9900"/>
                </a:solidFill>
              </a:rPr>
              <a:t>听力注意事项</a:t>
            </a:r>
            <a:endParaRPr lang="zh-CN" altLang="en-US" b="1" dirty="0">
              <a:solidFill>
                <a:srgbClr val="FF9900"/>
              </a:solidFill>
            </a:endParaRPr>
          </a:p>
        </p:txBody>
      </p:sp>
      <p:sp>
        <p:nvSpPr>
          <p:cNvPr id="59396" name="Rectangle 3"/>
          <p:cNvSpPr>
            <a:spLocks noGrp="1"/>
          </p:cNvSpPr>
          <p:nvPr>
            <p:ph idx="1"/>
          </p:nvPr>
        </p:nvSpPr>
        <p:spPr>
          <a:xfrm>
            <a:off x="537845" y="1129030"/>
            <a:ext cx="8569325" cy="4043363"/>
          </a:xfrm>
          <a:ln/>
        </p:spPr>
        <p:txBody>
          <a:bodyPr vert="horz" wrap="square" lIns="91440" tIns="45720" rIns="91440" bIns="45720" anchor="t" anchorCtr="0"/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zh-CN" sz="2800" b="1" dirty="0"/>
              <a:t> </a:t>
            </a:r>
            <a:r>
              <a:rPr lang="zh-CN" altLang="en-US" sz="2800" b="1" dirty="0"/>
              <a:t>调整心态</a:t>
            </a:r>
            <a:r>
              <a:rPr lang="zh-CN" altLang="zh-CN" sz="2800" b="1" dirty="0"/>
              <a:t>,</a:t>
            </a:r>
            <a:r>
              <a:rPr lang="zh-CN" altLang="en-US" sz="2800" b="1" dirty="0"/>
              <a:t>不紧张</a:t>
            </a:r>
            <a:endParaRPr lang="zh-CN" altLang="en-US" sz="2800" b="1" dirty="0"/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zh-CN" sz="2800" b="1" dirty="0"/>
              <a:t> </a:t>
            </a:r>
            <a:r>
              <a:rPr lang="zh-CN" altLang="en-US" sz="2800" b="1" dirty="0"/>
              <a:t>提前看</a:t>
            </a:r>
            <a:r>
              <a:rPr lang="zh-CN" altLang="zh-CN" sz="2800" b="1" dirty="0"/>
              <a:t>,</a:t>
            </a:r>
            <a:r>
              <a:rPr lang="zh-CN" altLang="en-US" sz="2800" b="1" dirty="0"/>
              <a:t>预测内容</a:t>
            </a:r>
            <a:endParaRPr lang="zh-CN" altLang="en-US" sz="2800" b="1" dirty="0"/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zh-CN" sz="2800" b="1" dirty="0"/>
              <a:t> </a:t>
            </a:r>
            <a:r>
              <a:rPr lang="zh-CN" altLang="en-US" sz="2800" b="1" dirty="0"/>
              <a:t>没有听到的，果断放弃纠结</a:t>
            </a:r>
            <a:endParaRPr lang="zh-CN" altLang="en-US" sz="2800" b="1" dirty="0"/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zh-CN" sz="2800" b="1" dirty="0"/>
              <a:t> </a:t>
            </a:r>
            <a:r>
              <a:rPr lang="zh-CN" altLang="en-US" sz="2800" b="1" dirty="0"/>
              <a:t>题目和听力材料顺序基本一致</a:t>
            </a:r>
            <a:endParaRPr lang="zh-CN" altLang="en-US" sz="2800" b="1" dirty="0"/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/>
              <a:t> </a:t>
            </a:r>
            <a:r>
              <a:rPr lang="zh-CN" altLang="en-US" sz="2800" b="1" dirty="0"/>
              <a:t>边听边涂卡</a:t>
            </a:r>
            <a:endParaRPr lang="zh-CN" altLang="en-US" sz="2800" b="1" dirty="0"/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/>
              <a:t> </a:t>
            </a:r>
            <a:r>
              <a:rPr lang="zh-CN" altLang="en-US" sz="2800" b="1" dirty="0">
                <a:solidFill>
                  <a:srgbClr val="FFFF00"/>
                </a:solidFill>
              </a:rPr>
              <a:t>but</a:t>
            </a:r>
            <a:r>
              <a:rPr lang="zh-CN" altLang="en-US" sz="2800" b="1" dirty="0"/>
              <a:t>之后内容是答案点</a:t>
            </a:r>
            <a:endParaRPr lang="zh-CN" altLang="en-US" sz="2800" b="1" dirty="0"/>
          </a:p>
          <a:p>
            <a:pPr marL="0" indent="0" eaLnBrk="1" hangingPunct="1">
              <a:buNone/>
            </a:pPr>
            <a:endParaRPr lang="zh-CN" altLang="en-US" sz="2800" b="1" dirty="0"/>
          </a:p>
        </p:txBody>
      </p:sp>
    </p:spTree>
  </p:cSld>
  <p:clrMapOvr>
    <a:masterClrMapping/>
  </p:clrMapOvr>
  <p:transition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6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ln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08548" name="Rectangle 3"/>
          <p:cNvSpPr/>
          <p:nvPr/>
        </p:nvSpPr>
        <p:spPr>
          <a:xfrm>
            <a:off x="754063" y="-167957"/>
            <a:ext cx="7793037" cy="12176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/>
            <a:r>
              <a:rPr lang="zh-CN" altLang="en-US" sz="4400" b="1" dirty="0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翻译</a:t>
            </a:r>
            <a:endParaRPr lang="zh-CN" altLang="en-US" sz="4400" b="1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9571" name="Rectangle 2"/>
          <p:cNvSpPr>
            <a:spLocks noGrp="1"/>
          </p:cNvSpPr>
          <p:nvPr>
            <p:ph idx="1"/>
          </p:nvPr>
        </p:nvSpPr>
        <p:spPr>
          <a:xfrm>
            <a:off x="537845" y="1128395"/>
            <a:ext cx="8229600" cy="3775075"/>
          </a:xfrm>
        </p:spPr>
        <p:txBody>
          <a:bodyPr vert="horz" wrap="square" lIns="91440" tIns="45720" rIns="91440" bIns="45720" anchor="t" anchorCtr="0"/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dirty="0"/>
              <a:t>考试的翻译内容将涉及中国的历史、文化、经济、社会发展等。</a:t>
            </a:r>
            <a:endParaRPr lang="zh-CN" altLang="en-US" sz="2800" b="1" dirty="0"/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dirty="0"/>
              <a:t>四级长度为140—160个汉字；六级长度为180—200个汉字。</a:t>
            </a:r>
            <a:endParaRPr lang="zh-CN" altLang="en-US" sz="2800" b="1" dirty="0"/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dirty="0"/>
              <a:t>建议用时：</a:t>
            </a:r>
            <a:r>
              <a:rPr lang="en-US" altLang="zh-CN" sz="2800" b="1" dirty="0"/>
              <a:t>30</a:t>
            </a:r>
            <a:r>
              <a:rPr lang="zh-CN" altLang="en-US" sz="2800" b="1" dirty="0"/>
              <a:t>分钟</a:t>
            </a:r>
            <a:endParaRPr lang="zh-CN" altLang="en-US" sz="2800" b="1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ln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graphicFrame>
        <p:nvGraphicFramePr>
          <p:cNvPr id="6147" name="Group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451485" y="83820"/>
          <a:ext cx="8423910" cy="542607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489710"/>
                <a:gridCol w="6934200"/>
              </a:tblGrid>
              <a:tr h="457200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档次</a:t>
                      </a:r>
                      <a:endParaRPr kumimoji="0" 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4B350D"/>
                        </a:solidFill>
                        <a:effectLst/>
                        <a:latin typeface="Verdana" panose="020B0604030504040204" pitchFamily="34" charset="0"/>
                        <a:ea typeface="楷体" panose="02010609060101010101" pitchFamily="49" charset="-122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评 分 标 准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4B350D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45723" marB="45723" horzOverflow="overflow"/>
                </a:tc>
              </a:tr>
              <a:tr h="854075"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13-15</a:t>
                      </a:r>
                      <a:r>
                        <a:rPr kumimoji="0" lang="zh-C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分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4B350D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译文准确表达了原文的意思。用词贴切，行文流畅，基本上无语言错误，仅有个别小错。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4B350D"/>
                        </a:solidFill>
                        <a:effectLst/>
                        <a:latin typeface="宋体" panose="02010600030101010101" pitchFamily="2" charset="-122"/>
                        <a:ea typeface="楷体" panose="02010609060101010101" pitchFamily="49" charset="-122"/>
                      </a:endParaRPr>
                    </a:p>
                  </a:txBody>
                  <a:tcPr marT="45723" marB="45723" horzOverflow="overflow"/>
                </a:tc>
              </a:tr>
              <a:tr h="822960"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10-12</a:t>
                      </a:r>
                      <a:r>
                        <a:rPr kumimoji="0" lang="zh-C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分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4B350D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译文基本上表达了原文的意思。文字通顺、连贯，无重大语言错误。</a:t>
                      </a:r>
                      <a:endParaRPr kumimoji="0" 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4B350D"/>
                        </a:solidFill>
                        <a:effectLst/>
                        <a:latin typeface="宋体" panose="02010600030101010101" pitchFamily="2" charset="-122"/>
                        <a:ea typeface="楷体" panose="02010609060101010101" pitchFamily="49" charset="-122"/>
                      </a:endParaRPr>
                    </a:p>
                  </a:txBody>
                  <a:tcPr marT="45723" marB="45723" horzOverflow="overflow"/>
                </a:tc>
              </a:tr>
              <a:tr h="815975"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7-9</a:t>
                      </a:r>
                      <a:r>
                        <a:rPr kumimoji="0" lang="zh-C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分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4B350D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译文勉强表达了原文的意思。用词欠准确，语言错误相当多，其中有些是严重语言错误。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4B350D"/>
                        </a:solidFill>
                        <a:effectLst/>
                        <a:latin typeface="宋体" panose="02010600030101010101" pitchFamily="2" charset="-122"/>
                        <a:ea typeface="楷体" panose="02010609060101010101" pitchFamily="49" charset="-122"/>
                      </a:endParaRPr>
                    </a:p>
                  </a:txBody>
                  <a:tcPr marT="45723" marB="45723" horzOverflow="overflow"/>
                </a:tc>
              </a:tr>
              <a:tr h="822960"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4-6</a:t>
                      </a:r>
                      <a:r>
                        <a:rPr kumimoji="0" lang="zh-C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分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4B350D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译文仅表达了一小部分原文的意思。用词不准确，有相当多的严重语言错误。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4B350D"/>
                        </a:solidFill>
                        <a:effectLst/>
                        <a:latin typeface="宋体" panose="02010600030101010101" pitchFamily="2" charset="-122"/>
                        <a:ea typeface="楷体" panose="02010609060101010101" pitchFamily="49" charset="-122"/>
                      </a:endParaRPr>
                    </a:p>
                  </a:txBody>
                  <a:tcPr marT="45723" marB="45723" horzOverflow="overflow"/>
                </a:tc>
              </a:tr>
              <a:tr h="822960"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1-3</a:t>
                      </a:r>
                      <a:r>
                        <a:rPr kumimoji="0" lang="zh-C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分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4B350D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译文支离破碎。除个别词语或句子，绝大部分文字没有表达原文意思。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4B350D"/>
                        </a:solidFill>
                        <a:effectLst/>
                        <a:latin typeface="宋体" panose="02010600030101010101" pitchFamily="2" charset="-122"/>
                        <a:ea typeface="楷体" panose="02010609060101010101" pitchFamily="49" charset="-122"/>
                      </a:endParaRPr>
                    </a:p>
                  </a:txBody>
                  <a:tcPr marT="45723" marB="45723" horzOverflow="overflow"/>
                </a:tc>
              </a:tr>
              <a:tr h="822960"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zh-CN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分</a:t>
                      </a:r>
                      <a:endParaRPr kumimoji="0" 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4B350D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未作答，或只有几个孤立的词，或译文与原文毫不相关。</a:t>
                      </a:r>
                      <a:endParaRPr kumimoji="0" 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4B350D"/>
                        </a:solidFill>
                        <a:effectLst/>
                        <a:latin typeface="宋体" panose="02010600030101010101" pitchFamily="2" charset="-122"/>
                        <a:ea typeface="楷体" panose="02010609060101010101" pitchFamily="49" charset="-122"/>
                      </a:endParaRPr>
                    </a:p>
                  </a:txBody>
                  <a:tcPr marT="45723" marB="45723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ln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pic>
        <p:nvPicPr>
          <p:cNvPr id="17411" name="Picture 2" descr="f1be7082cdb9fb86125b1aa4abf21df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875" y="157163"/>
            <a:ext cx="4270375" cy="534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 Box 3"/>
          <p:cNvSpPr txBox="1"/>
          <p:nvPr/>
        </p:nvSpPr>
        <p:spPr>
          <a:xfrm>
            <a:off x="3492500" y="3278188"/>
            <a:ext cx="103028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630</a:t>
            </a:r>
            <a:endParaRPr lang="zh-CN" altLang="en-US" sz="40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4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457200" y="5162233"/>
            <a:ext cx="2133600" cy="303212"/>
          </a:xfrm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86180" y="1489075"/>
            <a:ext cx="755904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kern="0" dirty="0">
                <a:solidFill>
                  <a:schemeClr val="bg1"/>
                </a:solidFill>
                <a:latin typeface="+mn-lt"/>
                <a:ea typeface="+mn-ea"/>
                <a:sym typeface="+mn-ea"/>
              </a:rPr>
              <a:t>一、英语重结构，汉语重语义  </a:t>
            </a:r>
            <a:endParaRPr lang="zh-CN" altLang="en-US" sz="2800" b="1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kern="0" dirty="0">
                <a:solidFill>
                  <a:schemeClr val="bg1"/>
                </a:solidFill>
                <a:latin typeface="+mn-lt"/>
                <a:ea typeface="+mn-ea"/>
                <a:sym typeface="+mn-ea"/>
              </a:rPr>
              <a:t>二、英语多从句，汉语多分句  </a:t>
            </a:r>
            <a:endParaRPr lang="zh-CN" altLang="en-US" sz="2800" b="1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kern="0" dirty="0">
                <a:solidFill>
                  <a:schemeClr val="bg1"/>
                </a:solidFill>
                <a:latin typeface="+mn-lt"/>
                <a:ea typeface="+mn-ea"/>
                <a:sym typeface="+mn-ea"/>
              </a:rPr>
              <a:t>三、英语多被动，汉语多主动 </a:t>
            </a:r>
            <a:endParaRPr lang="zh-CN" altLang="en-US" sz="2800" b="1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kern="0" dirty="0">
                <a:solidFill>
                  <a:schemeClr val="bg1"/>
                </a:solidFill>
                <a:latin typeface="+mn-lt"/>
                <a:ea typeface="+mn-ea"/>
                <a:sym typeface="+mn-ea"/>
              </a:rPr>
              <a:t>四、英语多变化，汉语多重复 </a:t>
            </a:r>
            <a:endParaRPr lang="zh-CN" altLang="en-US" sz="2800" b="1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kern="0" dirty="0">
                <a:solidFill>
                  <a:schemeClr val="bg1"/>
                </a:solidFill>
                <a:latin typeface="+mn-lt"/>
                <a:ea typeface="+mn-ea"/>
                <a:sym typeface="+mn-ea"/>
              </a:rPr>
              <a:t> </a:t>
            </a:r>
            <a:endParaRPr lang="zh-CN" altLang="en-US" sz="2800" b="1" kern="0" dirty="0">
              <a:solidFill>
                <a:schemeClr val="bg1"/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2035" y="336550"/>
            <a:ext cx="72504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800" b="1">
                <a:solidFill>
                  <a:srgbClr val="FFC000"/>
                </a:solidFill>
                <a:latin typeface="Arial Rounded MT Bold" panose="020F0704030504030204" pitchFamily="34" charset="0"/>
                <a:sym typeface="+mn-ea"/>
              </a:rPr>
              <a:t>汉语 </a:t>
            </a:r>
            <a:r>
              <a:rPr lang="en-US" altLang="zh-CN" sz="4800" b="1">
                <a:solidFill>
                  <a:srgbClr val="FFC000"/>
                </a:solidFill>
                <a:latin typeface="Arial Rounded MT Bold" panose="020F0704030504030204" pitchFamily="34" charset="0"/>
                <a:sym typeface="+mn-ea"/>
              </a:rPr>
              <a:t>VS </a:t>
            </a:r>
            <a:r>
              <a:rPr lang="zh-CN" altLang="en-US" sz="4800" b="1">
                <a:solidFill>
                  <a:srgbClr val="FFC000"/>
                </a:solidFill>
                <a:latin typeface="Arial Rounded MT Bold" panose="020F0704030504030204" pitchFamily="34" charset="0"/>
                <a:sym typeface="+mn-ea"/>
              </a:rPr>
              <a:t>英语</a:t>
            </a:r>
            <a:r>
              <a:rPr lang="zh-CN" altLang="en-US" sz="4800" b="1">
                <a:solidFill>
                  <a:schemeClr val="bg1"/>
                </a:solidFill>
                <a:latin typeface="Arial Rounded MT Bold" panose="020F0704030504030204" pitchFamily="34" charset="0"/>
                <a:sym typeface="+mn-ea"/>
              </a:rPr>
              <a:t>  </a:t>
            </a:r>
            <a:r>
              <a:rPr lang="zh-CN" altLang="en-US" sz="4000">
                <a:solidFill>
                  <a:srgbClr val="FFFF00"/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不同表达习惯</a:t>
            </a:r>
            <a:endParaRPr lang="zh-CN" altLang="en-US" sz="4000">
              <a:solidFill>
                <a:srgbClr val="FFFF00"/>
              </a:solidFill>
              <a:latin typeface="华文琥珀" panose="02010800040101010101" pitchFamily="2" charset="-122"/>
              <a:ea typeface="华文琥珀" panose="02010800040101010101" pitchFamily="2" charset="-122"/>
              <a:sym typeface="+mn-ea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3772" y="734786"/>
            <a:ext cx="7886700" cy="4395958"/>
          </a:xfrm>
        </p:spPr>
        <p:txBody>
          <a:bodyPr>
            <a:normAutofit/>
          </a:bodyPr>
          <a:lstStyle/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/>
              <a:t>1. </a:t>
            </a:r>
            <a:r>
              <a:rPr lang="zh-CN" altLang="en-US" sz="2800" b="1" dirty="0"/>
              <a:t>村里来了两个大学生。</a:t>
            </a:r>
            <a:endParaRPr lang="en-US" altLang="zh-CN" sz="2800" b="1" dirty="0"/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/>
              <a:t>2. </a:t>
            </a:r>
            <a:r>
              <a:rPr lang="zh-CN" altLang="en-US" sz="2800" b="1" dirty="0"/>
              <a:t>门锁好了。</a:t>
            </a:r>
            <a:endParaRPr lang="en-US" altLang="zh-CN" sz="2800" b="1" dirty="0"/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/>
              <a:t>3. </a:t>
            </a:r>
            <a:r>
              <a:rPr lang="zh-CN" altLang="en-US" sz="2800" b="1" dirty="0"/>
              <a:t>你不来，我不走。</a:t>
            </a:r>
            <a:endParaRPr lang="en-US" altLang="zh-CN" sz="2800" b="1" dirty="0"/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/>
              <a:t>4. </a:t>
            </a:r>
            <a:r>
              <a:rPr lang="zh-CN" altLang="en-US" sz="2800" b="1" dirty="0"/>
              <a:t>希望有更多的人富起来。</a:t>
            </a:r>
            <a:endParaRPr lang="en-US" altLang="zh-CN" sz="2800" b="1" dirty="0"/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/>
              <a:t>5. </a:t>
            </a:r>
            <a:r>
              <a:rPr lang="zh-CN" altLang="en-US" sz="2800" b="1" dirty="0"/>
              <a:t>今天星期二。</a:t>
            </a:r>
            <a:endParaRPr lang="en-US" altLang="zh-CN" sz="2800" b="1" dirty="0"/>
          </a:p>
          <a:p>
            <a:pPr marL="0" indent="0">
              <a:buNone/>
            </a:pPr>
            <a:endParaRPr lang="en-US" altLang="zh-CN" sz="2800" b="1" dirty="0"/>
          </a:p>
        </p:txBody>
      </p:sp>
      <p:sp>
        <p:nvSpPr>
          <p:cNvPr id="6" name="圆角矩形 5"/>
          <p:cNvSpPr/>
          <p:nvPr/>
        </p:nvSpPr>
        <p:spPr>
          <a:xfrm>
            <a:off x="5796280" y="947420"/>
            <a:ext cx="2064385" cy="4229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/>
              <a:t>主谓宾定状补</a:t>
            </a:r>
            <a:endParaRPr lang="zh-CN" altLang="en-US" sz="1800" b="1" dirty="0"/>
          </a:p>
        </p:txBody>
      </p:sp>
      <p:sp>
        <p:nvSpPr>
          <p:cNvPr id="7" name="圆角矩形 6"/>
          <p:cNvSpPr/>
          <p:nvPr/>
        </p:nvSpPr>
        <p:spPr>
          <a:xfrm>
            <a:off x="5796280" y="1612900"/>
            <a:ext cx="2064385" cy="4254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/>
              <a:t>无标记被动句</a:t>
            </a:r>
            <a:endParaRPr lang="zh-CN" altLang="en-US" sz="1800" b="1" dirty="0"/>
          </a:p>
        </p:txBody>
      </p:sp>
      <p:sp>
        <p:nvSpPr>
          <p:cNvPr id="10" name="圆角矩形 9"/>
          <p:cNvSpPr/>
          <p:nvPr/>
        </p:nvSpPr>
        <p:spPr>
          <a:xfrm>
            <a:off x="5796280" y="2281555"/>
            <a:ext cx="2064385" cy="4254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/>
              <a:t>隐形连接词</a:t>
            </a:r>
            <a:endParaRPr lang="zh-CN" altLang="en-US" sz="1800" b="1" dirty="0"/>
          </a:p>
        </p:txBody>
      </p:sp>
      <p:sp>
        <p:nvSpPr>
          <p:cNvPr id="12" name="圆角矩形 11"/>
          <p:cNvSpPr/>
          <p:nvPr/>
        </p:nvSpPr>
        <p:spPr>
          <a:xfrm>
            <a:off x="5767070" y="2881630"/>
            <a:ext cx="2064385" cy="425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/>
              <a:t>无主句</a:t>
            </a:r>
            <a:endParaRPr lang="zh-CN" altLang="en-US" sz="1800" b="1" dirty="0"/>
          </a:p>
        </p:txBody>
      </p:sp>
      <p:sp>
        <p:nvSpPr>
          <p:cNvPr id="13" name="圆角矩形 12"/>
          <p:cNvSpPr/>
          <p:nvPr/>
        </p:nvSpPr>
        <p:spPr>
          <a:xfrm>
            <a:off x="5767070" y="3577590"/>
            <a:ext cx="2064385" cy="4254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/>
              <a:t>作谓语的词？</a:t>
            </a:r>
            <a:endParaRPr lang="zh-CN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0" grpId="0" bldLvl="0" animBg="1"/>
      <p:bldP spid="12" grpId="0" bldLvl="0" animBg="1"/>
      <p:bldP spid="1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4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ln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21858" name="Rectangle 2"/>
          <p:cNvSpPr>
            <a:spLocks noGrp="1"/>
          </p:cNvSpPr>
          <p:nvPr>
            <p:ph idx="1"/>
          </p:nvPr>
        </p:nvSpPr>
        <p:spPr>
          <a:xfrm>
            <a:off x="609600" y="969328"/>
            <a:ext cx="8229600" cy="3775075"/>
          </a:xfrm>
          <a:ln/>
        </p:spPr>
        <p:txBody>
          <a:bodyPr vert="horz" wrap="square" lIns="91440" tIns="45720" rIns="91440" bIns="45720" anchor="t" anchorCtr="0"/>
          <a:p>
            <a:pPr marL="0" indent="0" eaLnBrk="1" latinLnBrk="0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b="1" dirty="0"/>
              <a:t>1、熟记重要核心词汇，多多益善。</a:t>
            </a:r>
            <a:endParaRPr lang="zh-CN" altLang="en-US" sz="2400" b="1" dirty="0"/>
          </a:p>
          <a:p>
            <a:pPr marL="0" indent="0" eaLnBrk="1" latinLnBrk="0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b="1" dirty="0"/>
              <a:t>2、不会写的短语不要写，很多可替换成简单表达，只要意思差不多，不会丢很多分。</a:t>
            </a:r>
            <a:endParaRPr lang="zh-CN" altLang="en-US" sz="2400" b="1" dirty="0"/>
          </a:p>
          <a:p>
            <a:pPr marL="0" indent="0" algn="l" eaLnBrk="1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2400" b="1" dirty="0">
                <a:sym typeface="+mn-ea"/>
              </a:rPr>
              <a:t>3.不要出现太多明显的拼写错误，修饰词不会写，就把主谓宾翻译出来，也有一半的分数。</a:t>
            </a:r>
            <a:endParaRPr lang="zh-CN" altLang="en-US" sz="2400" b="1" dirty="0"/>
          </a:p>
          <a:p>
            <a:pPr marL="0" indent="0" algn="l" eaLnBrk="1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2400" b="1" dirty="0">
                <a:sym typeface="+mn-ea"/>
              </a:rPr>
              <a:t>4. 照字面意思翻译，同时像写作文一样，注意上下文的衔接即可。</a:t>
            </a:r>
            <a:endParaRPr lang="zh-CN" altLang="en-US" sz="2400" b="1" dirty="0"/>
          </a:p>
          <a:p>
            <a:pPr algn="l" eaLnBrk="1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2400" b="1" dirty="0">
                <a:solidFill>
                  <a:srgbClr val="FFFF00"/>
                </a:solidFill>
                <a:sym typeface="+mn-ea"/>
              </a:rPr>
              <a:t>总之，翻译题一定要多动笔。</a:t>
            </a:r>
            <a:endParaRPr lang="zh-CN" altLang="en-US" sz="2400" b="1" dirty="0">
              <a:solidFill>
                <a:srgbClr val="FFFF00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63620" y="262890"/>
            <a:ext cx="23844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 dirty="0">
                <a:solidFill>
                  <a:srgbClr val="FFC000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建议</a:t>
            </a:r>
            <a:endParaRPr lang="zh-CN" altLang="en-US" sz="4000" b="1" dirty="0">
              <a:solidFill>
                <a:srgbClr val="FFC000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58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charRg st="57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1858">
                                            <p:txEl>
                                              <p:charRg st="57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1858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1858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1858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26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ln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29027" name="Rectangle 2"/>
          <p:cNvSpPr>
            <a:spLocks noGrp="1"/>
          </p:cNvSpPr>
          <p:nvPr>
            <p:ph idx="1"/>
          </p:nvPr>
        </p:nvSpPr>
        <p:spPr>
          <a:xfrm>
            <a:off x="609918" y="1416368"/>
            <a:ext cx="8208962" cy="3429000"/>
          </a:xfrm>
          <a:ln/>
        </p:spPr>
        <p:txBody>
          <a:bodyPr vert="horz" wrap="square" lIns="91440" tIns="45720" rIns="91440" bIns="45720" anchor="t" anchorCtr="0"/>
          <a:p>
            <a:pPr algn="ctr" eaLnBrk="1" latinLnBrk="0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b="1" dirty="0">
                <a:solidFill>
                  <a:srgbClr val="FFFF00"/>
                </a:solidFill>
              </a:rPr>
              <a:t>预祝大家在四、六级考试中</a:t>
            </a:r>
            <a:endParaRPr lang="zh-CN" altLang="en-US" sz="4000" b="1" dirty="0">
              <a:solidFill>
                <a:srgbClr val="FFFF00"/>
              </a:solidFill>
            </a:endParaRPr>
          </a:p>
          <a:p>
            <a:pPr algn="ctr" eaLnBrk="1" latinLnBrk="0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000" b="1" dirty="0">
                <a:solidFill>
                  <a:srgbClr val="FFFF00"/>
                </a:solidFill>
              </a:rPr>
              <a:t>取得优异的成绩！</a:t>
            </a:r>
            <a:endParaRPr lang="zh-CN" altLang="en-US" sz="4000" b="1" dirty="0">
              <a:solidFill>
                <a:srgbClr val="FFFF00"/>
              </a:solidFill>
            </a:endParaRPr>
          </a:p>
          <a:p>
            <a:pPr algn="ctr" eaLnBrk="1" latinLnBrk="0" hangingPunct="1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4000" b="1" dirty="0">
              <a:solidFill>
                <a:srgbClr val="FFFF00"/>
              </a:solidFill>
            </a:endParaRPr>
          </a:p>
          <a:p>
            <a:pPr algn="ctr" eaLnBrk="1" latinLnBrk="0" hangingPunct="1">
              <a:lnSpc>
                <a:spcPct val="150000"/>
              </a:lnSpc>
              <a:spcBef>
                <a:spcPts val="0"/>
              </a:spcBef>
            </a:pPr>
            <a:endParaRPr lang="zh-CN" altLang="en-US" sz="4000" b="1" dirty="0">
              <a:solidFill>
                <a:srgbClr val="FFFF00"/>
              </a:solidFill>
            </a:endParaRPr>
          </a:p>
          <a:p>
            <a:pPr algn="ctr" eaLnBrk="1" latinLnBrk="0" hangingPunct="1">
              <a:lnSpc>
                <a:spcPct val="150000"/>
              </a:lnSpc>
              <a:spcBef>
                <a:spcPts val="0"/>
              </a:spcBef>
            </a:pPr>
            <a:endParaRPr lang="zh-CN" altLang="en-US" sz="4000" b="1" dirty="0">
              <a:solidFill>
                <a:srgbClr val="FFFF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zh-CN" alt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ln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0484" name="Rectangle 3"/>
          <p:cNvSpPr/>
          <p:nvPr/>
        </p:nvSpPr>
        <p:spPr>
          <a:xfrm>
            <a:off x="395288" y="217488"/>
            <a:ext cx="8229600" cy="660400"/>
          </a:xfrm>
          <a:prstGeom prst="rect">
            <a:avLst/>
          </a:prstGeom>
          <a:solidFill>
            <a:schemeClr val="accent2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BottomLeft">
              <a:rot lat="0" lon="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 anchorCtr="0">
            <a:flatTx/>
          </a:bodyPr>
          <a:p>
            <a:pPr algn="ctr"/>
            <a:r>
              <a:rPr lang="zh-CN" altLang="en-US" sz="4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你知道四级的分值分布吗</a:t>
            </a:r>
            <a:r>
              <a:rPr lang="zh-CN" altLang="zh-CN" sz="4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?</a:t>
            </a:r>
            <a:endParaRPr lang="zh-CN" altLang="zh-CN" sz="44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0485" name="内容占位符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66725" y="1273175"/>
            <a:ext cx="8240713" cy="4033838"/>
          </a:xfrm>
          <a:ln/>
        </p:spPr>
      </p:pic>
    </p:spTree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ln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9459" name="Text Box 2"/>
          <p:cNvSpPr txBox="1"/>
          <p:nvPr/>
        </p:nvSpPr>
        <p:spPr>
          <a:xfrm>
            <a:off x="395288" y="817563"/>
            <a:ext cx="8642350" cy="4462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        8：50---9：00     试音时间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9：00---9：10     播放考场指令，发放试题册、答 题卡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、答题卡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，填涂个人信息、贴条形码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9：10         取下耳机，开始作文考试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9：40        作文结束，戴上耳机，准备听力考试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9：40---10：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05</a:t>
            </a:r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听力考试，电台开始放音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10：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05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收答题卡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（即作文和听力）      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10：10　　听力结束后完成阅读与翻译。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11：20       </a:t>
            </a:r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全部考试结束，收答题卡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、试题册。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0" name="Rectangle 3"/>
          <p:cNvSpPr/>
          <p:nvPr/>
        </p:nvSpPr>
        <p:spPr>
          <a:xfrm>
            <a:off x="395288" y="217488"/>
            <a:ext cx="8229600" cy="660400"/>
          </a:xfrm>
          <a:prstGeom prst="rect">
            <a:avLst/>
          </a:prstGeom>
          <a:solidFill>
            <a:schemeClr val="accent2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BottomLeft">
              <a:rot lat="0" lon="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 anchorCtr="0">
            <a:flatTx/>
          </a:bodyPr>
          <a:p>
            <a:pPr algn="ctr"/>
            <a:r>
              <a:rPr lang="zh-CN" altLang="en-US" sz="4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你知道四级考试流程吗?</a:t>
            </a:r>
            <a:endParaRPr lang="zh-CN" altLang="en-US" sz="44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ln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1507" name="Rectangle 2"/>
          <p:cNvSpPr>
            <a:spLocks noGrp="1"/>
          </p:cNvSpPr>
          <p:nvPr>
            <p:ph type="title"/>
          </p:nvPr>
        </p:nvSpPr>
        <p:spPr>
          <a:xfrm>
            <a:off x="457200" y="231775"/>
            <a:ext cx="8229600" cy="9525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pic>
        <p:nvPicPr>
          <p:cNvPr id="21508" name="Picture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835150" y="-11112"/>
            <a:ext cx="5184775" cy="5643562"/>
          </a:xfrm>
          <a:ln/>
        </p:spPr>
      </p:pic>
    </p:spTree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ln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2531" name="Rectangle 2"/>
          <p:cNvSpPr>
            <a:spLocks noGrp="1"/>
          </p:cNvSpPr>
          <p:nvPr>
            <p:ph type="title"/>
          </p:nvPr>
        </p:nvSpPr>
        <p:spPr>
          <a:xfrm>
            <a:off x="457200" y="231775"/>
            <a:ext cx="8229600" cy="9525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pic>
        <p:nvPicPr>
          <p:cNvPr id="3" name="内容占位符 2"/>
          <p:cNvPicPr>
            <a:picLocks noChangeAspect="1"/>
          </p:cNvPicPr>
          <p:nvPr>
            <p:ph idx="1"/>
          </p:nvPr>
        </p:nvPicPr>
        <p:blipFill>
          <a:blip r:embed="rId1"/>
          <a:srcRect l="4203" t="4585" r="5162" b="5074"/>
          <a:stretch>
            <a:fillRect/>
          </a:stretch>
        </p:blipFill>
        <p:spPr>
          <a:xfrm>
            <a:off x="2215515" y="-23495"/>
            <a:ext cx="4079875" cy="5713095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ln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pic>
        <p:nvPicPr>
          <p:cNvPr id="23555" name="Picture 2" descr="cet-4-2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79613" y="0"/>
            <a:ext cx="4897437" cy="5730875"/>
          </a:xfrm>
          <a:ln/>
        </p:spPr>
      </p:pic>
    </p:spTree>
  </p:cSld>
  <p:clrMapOvr>
    <a:masterClrMapping/>
  </p:clrMapOvr>
  <p:transition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ln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4579" name="Rectangle 2"/>
          <p:cNvSpPr>
            <a:spLocks noGrp="1"/>
          </p:cNvSpPr>
          <p:nvPr>
            <p:ph type="title"/>
          </p:nvPr>
        </p:nvSpPr>
        <p:spPr>
          <a:xfrm>
            <a:off x="457200" y="231775"/>
            <a:ext cx="8229600" cy="9525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pic>
        <p:nvPicPr>
          <p:cNvPr id="24580" name="Picture 3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08175" y="98425"/>
            <a:ext cx="4751388" cy="5584825"/>
          </a:xfrm>
          <a:ln/>
        </p:spPr>
      </p:pic>
    </p:spTree>
  </p:cSld>
  <p:clrMapOvr>
    <a:masterClrMapping/>
  </p:clrMapOvr>
  <p:transition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日期占位符 3"/>
          <p:cNvSpPr txBox="1"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ln/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微软雅黑" panose="020B0503020204020204" pitchFamily="34" charset="-122"/>
                <a:ea typeface="华文中宋" panose="0201060004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39750" y="1957388"/>
            <a:ext cx="7920038" cy="534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zh-CN" altLang="zh-CN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HOW</a:t>
            </a:r>
            <a:r>
              <a:rPr kumimoji="0" lang="zh-CN" sz="96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？</a:t>
            </a:r>
            <a:r>
              <a:rPr kumimoji="0" lang="zh-CN" sz="6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sz="6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4" name="Text Box 3">
            <a:hlinkClick r:id="rId1" action="ppaction://hlinkfile"/>
          </p:cNvPr>
          <p:cNvSpPr txBox="1"/>
          <p:nvPr/>
        </p:nvSpPr>
        <p:spPr>
          <a:xfrm>
            <a:off x="7956550" y="4838700"/>
            <a:ext cx="720725" cy="228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  <a:t>video</a:t>
            </a:r>
            <a:endParaRPr lang="zh-CN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 dir="r"/>
  </p:transition>
</p:sld>
</file>

<file path=ppt/tags/tag1.xml><?xml version="1.0" encoding="utf-8"?>
<p:tagLst xmlns:p="http://schemas.openxmlformats.org/presentationml/2006/main">
  <p:tag name="TABLE_ENDDRAG_ORIGIN_RECT" val="663*462"/>
  <p:tag name="TABLE_ENDDRAG_RECT" val="35*6*663*462"/>
</p:tagLst>
</file>

<file path=ppt/tags/tag2.xml><?xml version="1.0" encoding="utf-8"?>
<p:tagLst xmlns:p="http://schemas.openxmlformats.org/presentationml/2006/main">
  <p:tag name="commondata" val="eyJoZGlkIjoiMWQ3YTk4MWI1MWM4OTU4MWYzNzhiMjZhOGViZWE2MmQifQ=="/>
</p:tagLst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微软雅黑"/>
        <a:ea typeface="微软雅黑"/>
        <a:cs typeface=""/>
      </a:majorFont>
      <a:minorFont>
        <a:latin typeface="微软雅黑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微软雅黑"/>
        <a:ea typeface="微软雅黑"/>
        <a:cs typeface=""/>
      </a:majorFont>
      <a:minorFont>
        <a:latin typeface="微软雅黑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1692</Words>
  <Application>WPS 演示</Application>
  <PresentationFormat/>
  <Paragraphs>189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华文中宋</vt:lpstr>
      <vt:lpstr>Calibri</vt:lpstr>
      <vt:lpstr>MS PGothic</vt:lpstr>
      <vt:lpstr>Times New Roman</vt:lpstr>
      <vt:lpstr>+mn-ea</vt:lpstr>
      <vt:lpstr>Segoe Print</vt:lpstr>
      <vt:lpstr>??</vt:lpstr>
      <vt:lpstr>华文仿宋</vt:lpstr>
      <vt:lpstr>仿宋_GB2312</vt:lpstr>
      <vt:lpstr>华文宋体</vt:lpstr>
      <vt:lpstr>Arial Unicode MS</vt:lpstr>
      <vt:lpstr>Verdana</vt:lpstr>
      <vt:lpstr>楷体</vt:lpstr>
      <vt:lpstr>Arial Rounded MT Bold</vt:lpstr>
      <vt:lpstr>华文琥珀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WPS_1640829154</cp:lastModifiedBy>
  <cp:revision>22</cp:revision>
  <dcterms:created xsi:type="dcterms:W3CDTF">2024-05-20T07:34:32Z</dcterms:created>
  <dcterms:modified xsi:type="dcterms:W3CDTF">2024-05-20T08:55:49Z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F793C6083F564AE7876808F267C2F0C0_13</vt:lpwstr>
  </property>
  <property fmtid="{D5CDD505-2E9C-101B-9397-08002B2CF9AE}" pid="3" name="KSOProductBuildVer">
    <vt:lpwstr>2052-12.1.0.16729</vt:lpwstr>
  </property>
</Properties>
</file>