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3.svg" ContentType="image/svg+xml"/>
  <Override PartName="/ppt/media/image1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550" r:id="rId3"/>
    <p:sldId id="500" r:id="rId5"/>
    <p:sldId id="312" r:id="rId6"/>
    <p:sldId id="399" r:id="rId7"/>
    <p:sldId id="463" r:id="rId8"/>
    <p:sldId id="499" r:id="rId9"/>
    <p:sldId id="316" r:id="rId10"/>
    <p:sldId id="401" r:id="rId11"/>
    <p:sldId id="464" r:id="rId12"/>
    <p:sldId id="501" r:id="rId13"/>
    <p:sldId id="503" r:id="rId14"/>
    <p:sldId id="465" r:id="rId15"/>
    <p:sldId id="504" r:id="rId16"/>
    <p:sldId id="505" r:id="rId17"/>
    <p:sldId id="507" r:id="rId18"/>
    <p:sldId id="508" r:id="rId19"/>
    <p:sldId id="314" r:id="rId20"/>
    <p:sldId id="509" r:id="rId21"/>
    <p:sldId id="466" r:id="rId22"/>
    <p:sldId id="510" r:id="rId23"/>
    <p:sldId id="319" r:id="rId24"/>
    <p:sldId id="517" r:id="rId25"/>
    <p:sldId id="469" r:id="rId26"/>
    <p:sldId id="518" r:id="rId27"/>
    <p:sldId id="520" r:id="rId28"/>
    <p:sldId id="549" r:id="rId29"/>
    <p:sldId id="542" r:id="rId30"/>
    <p:sldId id="317" r:id="rId31"/>
    <p:sldId id="521" r:id="rId32"/>
    <p:sldId id="522" r:id="rId33"/>
    <p:sldId id="544" r:id="rId34"/>
    <p:sldId id="546" r:id="rId35"/>
    <p:sldId id="373" r:id="rId36"/>
  </p:sldIdLst>
  <p:sldSz cx="12192000" cy="6858000"/>
  <p:notesSz cx="6858000" cy="9144000"/>
  <p:embeddedFontLst>
    <p:embeddedFont>
      <p:font typeface="微软雅黑" panose="020B0503020204020204" charset="-122"/>
      <p:regular r:id="rId41"/>
    </p:embeddedFont>
    <p:embeddedFont>
      <p:font typeface="黑体" panose="02010609060101010101" charset="-122"/>
      <p:regular r:id="rId42"/>
    </p:embeddedFont>
    <p:embeddedFont>
      <p:font typeface="Calibri Light" panose="020F0302020204030204" charset="0"/>
      <p:regular r:id="rId43"/>
      <p:italic r:id="rId44"/>
    </p:embeddedFont>
    <p:embeddedFont>
      <p:font typeface="Calibri" panose="020F0502020204030204" charset="0"/>
      <p:regular r:id="rId45"/>
      <p:bold r:id="rId46"/>
      <p:italic r:id="rId47"/>
      <p:bold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张相禹" initials="张相禹" lastIdx="1" clrIdx="0"/>
  <p:cmAuthor id="3" name="付新玉" initials="f"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DE9E3F"/>
    <a:srgbClr val="083473"/>
    <a:srgbClr val="DC9234"/>
    <a:srgbClr val="0D64A6"/>
    <a:srgbClr val="2581A9"/>
    <a:srgbClr val="ED7D31"/>
    <a:srgbClr val="152C55"/>
    <a:srgbClr val="2580A9"/>
    <a:srgbClr val="FDD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18" autoAdjust="0"/>
  </p:normalViewPr>
  <p:slideViewPr>
    <p:cSldViewPr snapToGrid="0">
      <p:cViewPr varScale="1">
        <p:scale>
          <a:sx n="63" d="100"/>
          <a:sy n="63" d="100"/>
        </p:scale>
        <p:origin x="264"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gs" Target="tags/tag394.xml"/><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466850" y="182880"/>
            <a:ext cx="5104130" cy="448310"/>
          </a:xfrm>
        </p:spPr>
        <p:txBody>
          <a:bodyPr/>
          <a:lstStyle>
            <a:lvl1pPr marL="0" indent="0" algn="ctr">
              <a:buNone/>
              <a:defRPr sz="2400">
                <a:latin typeface="微软雅黑" panose="020B0503020204020204" charset="-122"/>
                <a:ea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
        <p:nvSpPr>
          <p:cNvPr id="14" name="矩形 13"/>
          <p:cNvSpPr/>
          <p:nvPr userDrawn="1"/>
        </p:nvSpPr>
        <p:spPr>
          <a:xfrm>
            <a:off x="-635" y="280035"/>
            <a:ext cx="1467485" cy="253365"/>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6571615" y="280670"/>
            <a:ext cx="5620385" cy="252095"/>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7" name="矩形 16"/>
          <p:cNvSpPr/>
          <p:nvPr userDrawn="1"/>
        </p:nvSpPr>
        <p:spPr>
          <a:xfrm>
            <a:off x="3844965" y="1075542"/>
            <a:ext cx="7742231" cy="4706916"/>
          </a:xfrm>
          <a:prstGeom prst="rect">
            <a:avLst/>
          </a:prstGeom>
          <a:noFill/>
          <a:ln w="63500">
            <a:solidFill>
              <a:srgbClr val="005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C:\Users\Dell\Desktop\新建文件夹\3a5fdfaa-5fba-418a-9b44-3c8a196f917a.jpg3a5fdfaa-5fba-418a-9b44-3c8a196f917a"/>
          <p:cNvPicPr>
            <a:picLocks noChangeAspect="1"/>
          </p:cNvPicPr>
          <p:nvPr userDrawn="1"/>
        </p:nvPicPr>
        <p:blipFill rotWithShape="1">
          <a:blip r:embed="rId2"/>
          <a:srcRect/>
          <a:stretch>
            <a:fillRect/>
          </a:stretch>
        </p:blipFill>
        <p:spPr>
          <a:xfrm>
            <a:off x="0" y="635"/>
            <a:ext cx="5514340" cy="6856730"/>
          </a:xfrm>
          <a:custGeom>
            <a:avLst/>
            <a:gdLst>
              <a:gd name="connsiteX0" fmla="*/ 0 w 5514109"/>
              <a:gd name="connsiteY0" fmla="*/ 0 h 6858000"/>
              <a:gd name="connsiteX1" fmla="*/ 5514109 w 5514109"/>
              <a:gd name="connsiteY1" fmla="*/ 0 h 6858000"/>
              <a:gd name="connsiteX2" fmla="*/ 5514109 w 5514109"/>
              <a:gd name="connsiteY2" fmla="*/ 6858000 h 6858000"/>
              <a:gd name="connsiteX3" fmla="*/ 0 w 55141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14109" h="6858000">
                <a:moveTo>
                  <a:pt x="0" y="0"/>
                </a:moveTo>
                <a:lnTo>
                  <a:pt x="5514109" y="0"/>
                </a:lnTo>
                <a:lnTo>
                  <a:pt x="5514109" y="6858000"/>
                </a:lnTo>
                <a:lnTo>
                  <a:pt x="0" y="6858000"/>
                </a:lnTo>
                <a:close/>
              </a:path>
            </a:pathLst>
          </a:custGeom>
        </p:spPr>
      </p:pic>
      <p:sp>
        <p:nvSpPr>
          <p:cNvPr id="6" name="矩形 5"/>
          <p:cNvSpPr/>
          <p:nvPr userDrawn="1"/>
        </p:nvSpPr>
        <p:spPr>
          <a:xfrm>
            <a:off x="0" y="635"/>
            <a:ext cx="5514109" cy="6858000"/>
          </a:xfrm>
          <a:prstGeom prst="rect">
            <a:avLst/>
          </a:prstGeom>
          <a:solidFill>
            <a:srgbClr val="08347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1529442" y="2411550"/>
            <a:ext cx="3222172" cy="1200329"/>
          </a:xfrm>
          <a:prstGeom prst="rect">
            <a:avLst/>
          </a:prstGeom>
          <a:noFill/>
        </p:spPr>
        <p:txBody>
          <a:bodyPr wrap="square" rtlCol="0">
            <a:spAutoFit/>
          </a:bodyPr>
          <a:lstStyle/>
          <a:p>
            <a:r>
              <a:rPr lang="zh-CN" altLang="en-US" sz="7200" b="0" spc="1600" dirty="0">
                <a:solidFill>
                  <a:schemeClr val="bg1"/>
                </a:solidFill>
                <a:latin typeface="+mj-ea"/>
                <a:ea typeface="+mj-ea"/>
              </a:rPr>
              <a:t>目录</a:t>
            </a:r>
            <a:endParaRPr lang="zh-CN" altLang="en-US" sz="7200" b="0" spc="1600" dirty="0">
              <a:solidFill>
                <a:schemeClr val="bg1"/>
              </a:solidFill>
              <a:latin typeface="+mj-ea"/>
              <a:ea typeface="+mj-ea"/>
            </a:endParaRPr>
          </a:p>
        </p:txBody>
      </p:sp>
      <p:cxnSp>
        <p:nvCxnSpPr>
          <p:cNvPr id="12" name="直接连接符 11"/>
          <p:cNvCxnSpPr/>
          <p:nvPr userDrawn="1"/>
        </p:nvCxnSpPr>
        <p:spPr>
          <a:xfrm flipH="1">
            <a:off x="3308209" y="3487992"/>
            <a:ext cx="1175658" cy="1175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flipH="1">
            <a:off x="576775" y="1959543"/>
            <a:ext cx="1175658" cy="1175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userDrawn="1"/>
        </p:nvSpPr>
        <p:spPr>
          <a:xfrm>
            <a:off x="1652969" y="3514334"/>
            <a:ext cx="2648700" cy="584775"/>
          </a:xfrm>
          <a:prstGeom prst="rect">
            <a:avLst/>
          </a:prstGeom>
          <a:noFill/>
        </p:spPr>
        <p:txBody>
          <a:bodyPr wrap="square" rtlCol="0">
            <a:spAutoFit/>
          </a:bodyPr>
          <a:lstStyle/>
          <a:p>
            <a:r>
              <a:rPr lang="en-US" altLang="zh-CN" sz="3200" spc="-40" dirty="0">
                <a:solidFill>
                  <a:schemeClr val="bg1"/>
                </a:solidFill>
                <a:latin typeface="+mj-ea"/>
                <a:ea typeface="+mj-ea"/>
              </a:rPr>
              <a:t>CONTENT</a:t>
            </a:r>
            <a:endParaRPr lang="zh-CN" altLang="en-US" sz="3200" spc="-40" dirty="0">
              <a:solidFill>
                <a:schemeClr val="bg1"/>
              </a:solidFill>
              <a:latin typeface="+mj-ea"/>
              <a:ea typeface="+mj-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C:\Users\Dell\Desktop\新建文件夹\76e75dcb-0744-4e56-b85b-057bed628547.jpg76e75dcb-0744-4e56-b85b-057bed628547"/>
          <p:cNvPicPr>
            <a:picLocks noChangeAspect="1"/>
          </p:cNvPicPr>
          <p:nvPr userDrawn="1"/>
        </p:nvPicPr>
        <p:blipFill>
          <a:blip r:embed="rId2"/>
          <a:srcRect/>
          <a:stretch>
            <a:fillRect/>
          </a:stretch>
        </p:blipFill>
        <p:spPr>
          <a:xfrm>
            <a:off x="-635" y="0"/>
            <a:ext cx="1219263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H:\学务部汇报模板\8ab94a50-cf4a-49a0-9370-cb905f1d7dc5.jpg8ab94a50-cf4a-49a0-9370-cb905f1d7dc5"/>
          <p:cNvPicPr>
            <a:picLocks noChangeAspect="1"/>
          </p:cNvPicPr>
          <p:nvPr userDrawn="1"/>
        </p:nvPicPr>
        <p:blipFill>
          <a:blip r:embed="rId2"/>
          <a:srcRect t="6709" b="10217"/>
          <a:stretch>
            <a:fillRect/>
          </a:stretch>
        </p:blipFill>
        <p:spPr>
          <a:xfrm>
            <a:off x="0" y="-60960"/>
            <a:ext cx="12192635" cy="691959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H:\学务部汇报模板\9b1db4e8-e4f2-4114-a481-596ca80f0120.jpg9b1db4e8-e4f2-4114-a481-596ca80f0120"/>
          <p:cNvPicPr>
            <a:picLocks noChangeAspect="1"/>
          </p:cNvPicPr>
          <p:nvPr userDrawn="1"/>
        </p:nvPicPr>
        <p:blipFill>
          <a:blip r:embed="rId2"/>
          <a:srcRect/>
          <a:stretch>
            <a:fillRect/>
          </a:stretch>
        </p:blipFill>
        <p:spPr>
          <a:xfrm>
            <a:off x="0" y="0"/>
            <a:ext cx="1219263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H:\学务部汇报模板\备用-可用篇章页\春日风车.jpg春日风车"/>
          <p:cNvPicPr>
            <a:picLocks noChangeAspect="1"/>
          </p:cNvPicPr>
          <p:nvPr userDrawn="1"/>
        </p:nvPicPr>
        <p:blipFill>
          <a:blip r:embed="rId2"/>
          <a:srcRect/>
          <a:stretch>
            <a:fillRect/>
          </a:stretch>
        </p:blipFill>
        <p:spPr>
          <a:xfrm>
            <a:off x="0" y="0"/>
            <a:ext cx="12192000"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H:\学务部汇报模板\备用-可用篇章页\冬.jpg冬"/>
          <p:cNvPicPr>
            <a:picLocks noChangeAspect="1"/>
          </p:cNvPicPr>
          <p:nvPr userDrawn="1"/>
        </p:nvPicPr>
        <p:blipFill>
          <a:blip r:embed="rId2"/>
          <a:srcRect/>
          <a:stretch>
            <a:fillRect/>
          </a:stretch>
        </p:blipFill>
        <p:spPr>
          <a:xfrm>
            <a:off x="635"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H:\学务部汇报模板\备用-可用篇章页\校园全景航拍.jpg校园全景航拍"/>
          <p:cNvPicPr>
            <a:picLocks noChangeAspect="1"/>
          </p:cNvPicPr>
          <p:nvPr userDrawn="1"/>
        </p:nvPicPr>
        <p:blipFill>
          <a:blip r:embed="rId2"/>
          <a:srcRect/>
          <a:stretch>
            <a:fillRect/>
          </a:stretch>
        </p:blipFill>
        <p:spPr>
          <a:xfrm>
            <a:off x="0"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H:\学务部汇报模板\备用-可用篇章页\聚焦三全前过渡页.jpg聚焦三全前过渡页"/>
          <p:cNvPicPr>
            <a:picLocks noChangeAspect="1"/>
          </p:cNvPicPr>
          <p:nvPr userDrawn="1"/>
        </p:nvPicPr>
        <p:blipFill>
          <a:blip r:embed="rId2"/>
          <a:srcRect/>
          <a:stretch>
            <a:fillRect/>
          </a:stretch>
        </p:blipFill>
        <p:spPr>
          <a:xfrm>
            <a:off x="635"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H:\学务部汇报模板\77f032d5-726a-434e-ae77-5c4def1fd35c.jpg77f032d5-726a-434e-ae77-5c4def1fd35c"/>
          <p:cNvPicPr>
            <a:picLocks noChangeAspect="1"/>
          </p:cNvPicPr>
          <p:nvPr userDrawn="1"/>
        </p:nvPicPr>
        <p:blipFill>
          <a:blip r:embed="rId2"/>
          <a:srcRect/>
          <a:stretch>
            <a:fillRect/>
          </a:stretch>
        </p:blipFill>
        <p:spPr>
          <a:xfrm>
            <a:off x="26035" y="0"/>
            <a:ext cx="1213929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A3C12-2C0D-4A09-A7E6-C5803A5A56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F4185-B5BF-4E70-904A-87DF1A04DD6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tags" Target="../tags/tag5.xml"/><Relationship Id="rId6" Type="http://schemas.openxmlformats.org/officeDocument/2006/relationships/image" Target="../media/image11.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0.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7" Type="http://schemas.openxmlformats.org/officeDocument/2006/relationships/slideLayout" Target="../slideLayouts/slideLayout1.xml"/><Relationship Id="rId36" Type="http://schemas.openxmlformats.org/officeDocument/2006/relationships/tags" Target="../tags/tag69.xml"/><Relationship Id="rId35" Type="http://schemas.openxmlformats.org/officeDocument/2006/relationships/tags" Target="../tags/tag68.xml"/><Relationship Id="rId34" Type="http://schemas.openxmlformats.org/officeDocument/2006/relationships/tags" Target="../tags/tag67.xml"/><Relationship Id="rId33" Type="http://schemas.openxmlformats.org/officeDocument/2006/relationships/tags" Target="../tags/tag66.xml"/><Relationship Id="rId32" Type="http://schemas.openxmlformats.org/officeDocument/2006/relationships/tags" Target="../tags/tag65.xml"/><Relationship Id="rId31" Type="http://schemas.openxmlformats.org/officeDocument/2006/relationships/tags" Target="../tags/tag64.xml"/><Relationship Id="rId30" Type="http://schemas.openxmlformats.org/officeDocument/2006/relationships/tags" Target="../tags/tag63.xml"/><Relationship Id="rId3" Type="http://schemas.openxmlformats.org/officeDocument/2006/relationships/tags" Target="../tags/tag36.xml"/><Relationship Id="rId29" Type="http://schemas.openxmlformats.org/officeDocument/2006/relationships/tags" Target="../tags/tag62.xml"/><Relationship Id="rId28" Type="http://schemas.openxmlformats.org/officeDocument/2006/relationships/tags" Target="../tags/tag61.xml"/><Relationship Id="rId27" Type="http://schemas.openxmlformats.org/officeDocument/2006/relationships/tags" Target="../tags/tag60.xml"/><Relationship Id="rId26" Type="http://schemas.openxmlformats.org/officeDocument/2006/relationships/tags" Target="../tags/tag59.xml"/><Relationship Id="rId25" Type="http://schemas.openxmlformats.org/officeDocument/2006/relationships/tags" Target="../tags/tag58.xml"/><Relationship Id="rId24" Type="http://schemas.openxmlformats.org/officeDocument/2006/relationships/tags" Target="../tags/tag57.xml"/><Relationship Id="rId23" Type="http://schemas.openxmlformats.org/officeDocument/2006/relationships/tags" Target="../tags/tag56.xml"/><Relationship Id="rId22" Type="http://schemas.openxmlformats.org/officeDocument/2006/relationships/tags" Target="../tags/tag55.xml"/><Relationship Id="rId21" Type="http://schemas.openxmlformats.org/officeDocument/2006/relationships/tags" Target="../tags/tag54.xml"/><Relationship Id="rId20" Type="http://schemas.openxmlformats.org/officeDocument/2006/relationships/tags" Target="../tags/tag53.xml"/><Relationship Id="rId2" Type="http://schemas.openxmlformats.org/officeDocument/2006/relationships/tags" Target="../tags/tag35.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tags" Target="../tags/tag3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13.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7" Type="http://schemas.openxmlformats.org/officeDocument/2006/relationships/slideLayout" Target="../slideLayouts/slideLayout1.xml"/><Relationship Id="rId36" Type="http://schemas.openxmlformats.org/officeDocument/2006/relationships/tags" Target="../tags/tag107.xml"/><Relationship Id="rId35" Type="http://schemas.openxmlformats.org/officeDocument/2006/relationships/tags" Target="../tags/tag106.xml"/><Relationship Id="rId34" Type="http://schemas.openxmlformats.org/officeDocument/2006/relationships/tags" Target="../tags/tag105.xml"/><Relationship Id="rId33" Type="http://schemas.openxmlformats.org/officeDocument/2006/relationships/tags" Target="../tags/tag104.xml"/><Relationship Id="rId32" Type="http://schemas.openxmlformats.org/officeDocument/2006/relationships/tags" Target="../tags/tag103.xml"/><Relationship Id="rId31" Type="http://schemas.openxmlformats.org/officeDocument/2006/relationships/tags" Target="../tags/tag102.xml"/><Relationship Id="rId30" Type="http://schemas.openxmlformats.org/officeDocument/2006/relationships/tags" Target="../tags/tag101.xml"/><Relationship Id="rId3" Type="http://schemas.openxmlformats.org/officeDocument/2006/relationships/tags" Target="../tags/tag74.xml"/><Relationship Id="rId29" Type="http://schemas.openxmlformats.org/officeDocument/2006/relationships/tags" Target="../tags/tag100.xml"/><Relationship Id="rId28" Type="http://schemas.openxmlformats.org/officeDocument/2006/relationships/tags" Target="../tags/tag99.xml"/><Relationship Id="rId27" Type="http://schemas.openxmlformats.org/officeDocument/2006/relationships/tags" Target="../tags/tag98.xml"/><Relationship Id="rId26" Type="http://schemas.openxmlformats.org/officeDocument/2006/relationships/tags" Target="../tags/tag97.xml"/><Relationship Id="rId25" Type="http://schemas.openxmlformats.org/officeDocument/2006/relationships/tags" Target="../tags/tag96.xml"/><Relationship Id="rId24" Type="http://schemas.openxmlformats.org/officeDocument/2006/relationships/tags" Target="../tags/tag95.xml"/><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tags" Target="../tags/tag73.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08.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16.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7" Type="http://schemas.openxmlformats.org/officeDocument/2006/relationships/slideLayout" Target="../slideLayouts/slideLayout1.xml"/><Relationship Id="rId36" Type="http://schemas.openxmlformats.org/officeDocument/2006/relationships/tags" Target="../tags/tag149.xml"/><Relationship Id="rId35" Type="http://schemas.openxmlformats.org/officeDocument/2006/relationships/tags" Target="../tags/tag148.xml"/><Relationship Id="rId34" Type="http://schemas.openxmlformats.org/officeDocument/2006/relationships/tags" Target="../tags/tag147.xml"/><Relationship Id="rId33" Type="http://schemas.openxmlformats.org/officeDocument/2006/relationships/tags" Target="../tags/tag146.xml"/><Relationship Id="rId32" Type="http://schemas.openxmlformats.org/officeDocument/2006/relationships/tags" Target="../tags/tag145.xml"/><Relationship Id="rId31" Type="http://schemas.openxmlformats.org/officeDocument/2006/relationships/tags" Target="../tags/tag144.xml"/><Relationship Id="rId30" Type="http://schemas.openxmlformats.org/officeDocument/2006/relationships/tags" Target="../tags/tag143.xml"/><Relationship Id="rId3" Type="http://schemas.openxmlformats.org/officeDocument/2006/relationships/tags" Target="../tags/tag116.xml"/><Relationship Id="rId29" Type="http://schemas.openxmlformats.org/officeDocument/2006/relationships/tags" Target="../tags/tag142.xml"/><Relationship Id="rId28" Type="http://schemas.openxmlformats.org/officeDocument/2006/relationships/tags" Target="../tags/tag141.xml"/><Relationship Id="rId27" Type="http://schemas.openxmlformats.org/officeDocument/2006/relationships/tags" Target="../tags/tag140.xml"/><Relationship Id="rId26" Type="http://schemas.openxmlformats.org/officeDocument/2006/relationships/tags" Target="../tags/tag139.xml"/><Relationship Id="rId25" Type="http://schemas.openxmlformats.org/officeDocument/2006/relationships/tags" Target="../tags/tag138.xml"/><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openxmlformats.org/officeDocument/2006/relationships/tags" Target="../tags/tag115.xml"/><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4" Type="http://schemas.openxmlformats.org/officeDocument/2006/relationships/slideLayout" Target="../slideLayouts/slideLayout1.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tags" Target="../tags/tag150.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7" Type="http://schemas.openxmlformats.org/officeDocument/2006/relationships/slideLayout" Target="../slideLayouts/slideLayout1.xml"/><Relationship Id="rId36" Type="http://schemas.openxmlformats.org/officeDocument/2006/relationships/tags" Target="../tags/tag206.xml"/><Relationship Id="rId35" Type="http://schemas.openxmlformats.org/officeDocument/2006/relationships/tags" Target="../tags/tag205.xml"/><Relationship Id="rId34" Type="http://schemas.openxmlformats.org/officeDocument/2006/relationships/tags" Target="../tags/tag204.xml"/><Relationship Id="rId33" Type="http://schemas.openxmlformats.org/officeDocument/2006/relationships/tags" Target="../tags/tag203.xml"/><Relationship Id="rId32" Type="http://schemas.openxmlformats.org/officeDocument/2006/relationships/tags" Target="../tags/tag202.xml"/><Relationship Id="rId31" Type="http://schemas.openxmlformats.org/officeDocument/2006/relationships/tags" Target="../tags/tag201.xml"/><Relationship Id="rId30" Type="http://schemas.openxmlformats.org/officeDocument/2006/relationships/tags" Target="../tags/tag200.xml"/><Relationship Id="rId3" Type="http://schemas.openxmlformats.org/officeDocument/2006/relationships/tags" Target="../tags/tag173.xml"/><Relationship Id="rId29" Type="http://schemas.openxmlformats.org/officeDocument/2006/relationships/tags" Target="../tags/tag199.xml"/><Relationship Id="rId28" Type="http://schemas.openxmlformats.org/officeDocument/2006/relationships/tags" Target="../tags/tag198.xml"/><Relationship Id="rId27" Type="http://schemas.openxmlformats.org/officeDocument/2006/relationships/tags" Target="../tags/tag197.xml"/><Relationship Id="rId26" Type="http://schemas.openxmlformats.org/officeDocument/2006/relationships/tags" Target="../tags/tag196.xml"/><Relationship Id="rId25" Type="http://schemas.openxmlformats.org/officeDocument/2006/relationships/tags" Target="../tags/tag195.xml"/><Relationship Id="rId24" Type="http://schemas.openxmlformats.org/officeDocument/2006/relationships/tags" Target="../tags/tag194.xml"/><Relationship Id="rId23" Type="http://schemas.openxmlformats.org/officeDocument/2006/relationships/tags" Target="../tags/tag193.xml"/><Relationship Id="rId22" Type="http://schemas.openxmlformats.org/officeDocument/2006/relationships/tags" Target="../tags/tag192.xml"/><Relationship Id="rId21" Type="http://schemas.openxmlformats.org/officeDocument/2006/relationships/tags" Target="../tags/tag191.xml"/><Relationship Id="rId20" Type="http://schemas.openxmlformats.org/officeDocument/2006/relationships/tags" Target="../tags/tag190.xml"/><Relationship Id="rId2" Type="http://schemas.openxmlformats.org/officeDocument/2006/relationships/tags" Target="../tags/tag172.xml"/><Relationship Id="rId19" Type="http://schemas.openxmlformats.org/officeDocument/2006/relationships/tags" Target="../tags/tag189.xml"/><Relationship Id="rId18" Type="http://schemas.openxmlformats.org/officeDocument/2006/relationships/tags" Target="../tags/tag188.xml"/><Relationship Id="rId17" Type="http://schemas.openxmlformats.org/officeDocument/2006/relationships/tags" Target="../tags/tag187.xml"/><Relationship Id="rId16" Type="http://schemas.openxmlformats.org/officeDocument/2006/relationships/tags" Target="../tags/tag186.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3" Type="http://schemas.openxmlformats.org/officeDocument/2006/relationships/notesSlide" Target="../notesSlides/notesSlide10.xml"/><Relationship Id="rId22" Type="http://schemas.openxmlformats.org/officeDocument/2006/relationships/slideLayout" Target="../slideLayouts/slideLayout1.xml"/><Relationship Id="rId21" Type="http://schemas.openxmlformats.org/officeDocument/2006/relationships/tags" Target="../tags/tag227.xml"/><Relationship Id="rId20" Type="http://schemas.openxmlformats.org/officeDocument/2006/relationships/tags" Target="../tags/tag226.xml"/><Relationship Id="rId2" Type="http://schemas.openxmlformats.org/officeDocument/2006/relationships/tags" Target="../tags/tag208.xml"/><Relationship Id="rId19" Type="http://schemas.openxmlformats.org/officeDocument/2006/relationships/tags" Target="../tags/tag225.xml"/><Relationship Id="rId18" Type="http://schemas.openxmlformats.org/officeDocument/2006/relationships/tags" Target="../tags/tag224.xml"/><Relationship Id="rId17" Type="http://schemas.openxmlformats.org/officeDocument/2006/relationships/tags" Target="../tags/tag223.xml"/><Relationship Id="rId16" Type="http://schemas.openxmlformats.org/officeDocument/2006/relationships/tags" Target="../tags/tag222.xml"/><Relationship Id="rId15" Type="http://schemas.openxmlformats.org/officeDocument/2006/relationships/tags" Target="../tags/tag221.xml"/><Relationship Id="rId14" Type="http://schemas.openxmlformats.org/officeDocument/2006/relationships/tags" Target="../tags/tag220.xml"/><Relationship Id="rId13" Type="http://schemas.openxmlformats.org/officeDocument/2006/relationships/tags" Target="../tags/tag219.xml"/><Relationship Id="rId12" Type="http://schemas.openxmlformats.org/officeDocument/2006/relationships/tags" Target="../tags/tag218.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tags" Target="../tags/tag207.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_rels/slide24.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2" Type="http://schemas.openxmlformats.org/officeDocument/2006/relationships/slideLayout" Target="../slideLayouts/slideLayout1.xml"/><Relationship Id="rId31" Type="http://schemas.openxmlformats.org/officeDocument/2006/relationships/tags" Target="../tags/tag263.xml"/><Relationship Id="rId30" Type="http://schemas.openxmlformats.org/officeDocument/2006/relationships/tags" Target="../tags/tag262.xml"/><Relationship Id="rId3" Type="http://schemas.openxmlformats.org/officeDocument/2006/relationships/tags" Target="../tags/tag235.xml"/><Relationship Id="rId29" Type="http://schemas.openxmlformats.org/officeDocument/2006/relationships/tags" Target="../tags/tag261.xml"/><Relationship Id="rId28" Type="http://schemas.openxmlformats.org/officeDocument/2006/relationships/tags" Target="../tags/tag260.xml"/><Relationship Id="rId27" Type="http://schemas.openxmlformats.org/officeDocument/2006/relationships/tags" Target="../tags/tag259.xml"/><Relationship Id="rId26" Type="http://schemas.openxmlformats.org/officeDocument/2006/relationships/tags" Target="../tags/tag258.xml"/><Relationship Id="rId25" Type="http://schemas.openxmlformats.org/officeDocument/2006/relationships/tags" Target="../tags/tag257.xml"/><Relationship Id="rId24" Type="http://schemas.openxmlformats.org/officeDocument/2006/relationships/tags" Target="../tags/tag256.xml"/><Relationship Id="rId23" Type="http://schemas.openxmlformats.org/officeDocument/2006/relationships/tags" Target="../tags/tag255.xml"/><Relationship Id="rId22" Type="http://schemas.openxmlformats.org/officeDocument/2006/relationships/tags" Target="../tags/tag254.xml"/><Relationship Id="rId21" Type="http://schemas.openxmlformats.org/officeDocument/2006/relationships/tags" Target="../tags/tag253.xml"/><Relationship Id="rId20" Type="http://schemas.openxmlformats.org/officeDocument/2006/relationships/tags" Target="../tags/tag252.xml"/><Relationship Id="rId2" Type="http://schemas.openxmlformats.org/officeDocument/2006/relationships/tags" Target="../tags/tag234.xml"/><Relationship Id="rId19" Type="http://schemas.openxmlformats.org/officeDocument/2006/relationships/tags" Target="../tags/tag251.xml"/><Relationship Id="rId18" Type="http://schemas.openxmlformats.org/officeDocument/2006/relationships/tags" Target="../tags/tag250.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25.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8" Type="http://schemas.openxmlformats.org/officeDocument/2006/relationships/notesSlide" Target="../notesSlides/notesSlide11.xml"/><Relationship Id="rId27" Type="http://schemas.openxmlformats.org/officeDocument/2006/relationships/slideLayout" Target="../slideLayouts/slideLayout1.xml"/><Relationship Id="rId26" Type="http://schemas.openxmlformats.org/officeDocument/2006/relationships/tags" Target="../tags/tag289.xml"/><Relationship Id="rId25" Type="http://schemas.openxmlformats.org/officeDocument/2006/relationships/tags" Target="../tags/tag288.xml"/><Relationship Id="rId24" Type="http://schemas.openxmlformats.org/officeDocument/2006/relationships/tags" Target="../tags/tag287.xml"/><Relationship Id="rId23" Type="http://schemas.openxmlformats.org/officeDocument/2006/relationships/tags" Target="../tags/tag286.xml"/><Relationship Id="rId22" Type="http://schemas.openxmlformats.org/officeDocument/2006/relationships/tags" Target="../tags/tag285.xml"/><Relationship Id="rId21" Type="http://schemas.openxmlformats.org/officeDocument/2006/relationships/tags" Target="../tags/tag284.xml"/><Relationship Id="rId20" Type="http://schemas.openxmlformats.org/officeDocument/2006/relationships/tags" Target="../tags/tag283.xml"/><Relationship Id="rId2" Type="http://schemas.openxmlformats.org/officeDocument/2006/relationships/tags" Target="../tags/tag265.xml"/><Relationship Id="rId19" Type="http://schemas.openxmlformats.org/officeDocument/2006/relationships/tags" Target="../tags/tag282.xml"/><Relationship Id="rId18" Type="http://schemas.openxmlformats.org/officeDocument/2006/relationships/tags" Target="../tags/tag281.xml"/><Relationship Id="rId17" Type="http://schemas.openxmlformats.org/officeDocument/2006/relationships/tags" Target="../tags/tag280.xml"/><Relationship Id="rId16" Type="http://schemas.openxmlformats.org/officeDocument/2006/relationships/tags" Target="../tags/tag279.xml"/><Relationship Id="rId15" Type="http://schemas.openxmlformats.org/officeDocument/2006/relationships/tags" Target="../tags/tag278.xml"/><Relationship Id="rId14" Type="http://schemas.openxmlformats.org/officeDocument/2006/relationships/tags" Target="../tags/tag277.xml"/><Relationship Id="rId13" Type="http://schemas.openxmlformats.org/officeDocument/2006/relationships/tags" Target="../tags/tag276.xml"/><Relationship Id="rId12" Type="http://schemas.openxmlformats.org/officeDocument/2006/relationships/tags" Target="../tags/tag275.xml"/><Relationship Id="rId11" Type="http://schemas.openxmlformats.org/officeDocument/2006/relationships/tags" Target="../tags/tag274.xml"/><Relationship Id="rId10" Type="http://schemas.openxmlformats.org/officeDocument/2006/relationships/tags" Target="../tags/tag273.xml"/><Relationship Id="rId1" Type="http://schemas.openxmlformats.org/officeDocument/2006/relationships/tags" Target="../tags/tag26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2" Type="http://schemas.openxmlformats.org/officeDocument/2006/relationships/slideLayout" Target="../slideLayouts/slideLayout1.xml"/><Relationship Id="rId31" Type="http://schemas.openxmlformats.org/officeDocument/2006/relationships/tags" Target="../tags/tag320.xml"/><Relationship Id="rId30" Type="http://schemas.openxmlformats.org/officeDocument/2006/relationships/tags" Target="../tags/tag319.xml"/><Relationship Id="rId3" Type="http://schemas.openxmlformats.org/officeDocument/2006/relationships/tags" Target="../tags/tag292.xml"/><Relationship Id="rId29" Type="http://schemas.openxmlformats.org/officeDocument/2006/relationships/tags" Target="../tags/tag318.xml"/><Relationship Id="rId28" Type="http://schemas.openxmlformats.org/officeDocument/2006/relationships/tags" Target="../tags/tag317.xml"/><Relationship Id="rId27" Type="http://schemas.openxmlformats.org/officeDocument/2006/relationships/tags" Target="../tags/tag316.xml"/><Relationship Id="rId26" Type="http://schemas.openxmlformats.org/officeDocument/2006/relationships/tags" Target="../tags/tag315.xml"/><Relationship Id="rId25" Type="http://schemas.openxmlformats.org/officeDocument/2006/relationships/tags" Target="../tags/tag314.xml"/><Relationship Id="rId24" Type="http://schemas.openxmlformats.org/officeDocument/2006/relationships/tags" Target="../tags/tag313.xml"/><Relationship Id="rId23" Type="http://schemas.openxmlformats.org/officeDocument/2006/relationships/tags" Target="../tags/tag312.xml"/><Relationship Id="rId22" Type="http://schemas.openxmlformats.org/officeDocument/2006/relationships/tags" Target="../tags/tag311.xml"/><Relationship Id="rId21" Type="http://schemas.openxmlformats.org/officeDocument/2006/relationships/tags" Target="../tags/tag310.xml"/><Relationship Id="rId20" Type="http://schemas.openxmlformats.org/officeDocument/2006/relationships/tags" Target="../tags/tag309.xml"/><Relationship Id="rId2" Type="http://schemas.openxmlformats.org/officeDocument/2006/relationships/tags" Target="../tags/tag291.xml"/><Relationship Id="rId19" Type="http://schemas.openxmlformats.org/officeDocument/2006/relationships/tags" Target="../tags/tag308.xml"/><Relationship Id="rId18" Type="http://schemas.openxmlformats.org/officeDocument/2006/relationships/tags" Target="../tags/tag307.xml"/><Relationship Id="rId17" Type="http://schemas.openxmlformats.org/officeDocument/2006/relationships/tags" Target="../tags/tag306.xml"/><Relationship Id="rId16" Type="http://schemas.openxmlformats.org/officeDocument/2006/relationships/tags" Target="../tags/tag305.xml"/><Relationship Id="rId15" Type="http://schemas.openxmlformats.org/officeDocument/2006/relationships/tags" Target="../tags/tag304.xml"/><Relationship Id="rId14" Type="http://schemas.openxmlformats.org/officeDocument/2006/relationships/tags" Target="../tags/tag303.xml"/><Relationship Id="rId13" Type="http://schemas.openxmlformats.org/officeDocument/2006/relationships/tags" Target="../tags/tag302.xml"/><Relationship Id="rId12" Type="http://schemas.openxmlformats.org/officeDocument/2006/relationships/tags" Target="../tags/tag301.xml"/><Relationship Id="rId11" Type="http://schemas.openxmlformats.org/officeDocument/2006/relationships/tags" Target="../tags/tag300.xml"/><Relationship Id="rId10" Type="http://schemas.openxmlformats.org/officeDocument/2006/relationships/tags" Target="../tags/tag299.xml"/><Relationship Id="rId1" Type="http://schemas.openxmlformats.org/officeDocument/2006/relationships/tags" Target="../tags/tag29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9" Type="http://schemas.openxmlformats.org/officeDocument/2006/relationships/tags" Target="../tags/tag329.xml"/><Relationship Id="rId8" Type="http://schemas.openxmlformats.org/officeDocument/2006/relationships/tags" Target="../tags/tag328.xml"/><Relationship Id="rId7" Type="http://schemas.openxmlformats.org/officeDocument/2006/relationships/tags" Target="../tags/tag327.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tags" Target="../tags/tag323.xml"/><Relationship Id="rId24" Type="http://schemas.openxmlformats.org/officeDocument/2006/relationships/slideLayout" Target="../slideLayouts/slideLayout1.xml"/><Relationship Id="rId23" Type="http://schemas.openxmlformats.org/officeDocument/2006/relationships/image" Target="../media/image15.svg"/><Relationship Id="rId22" Type="http://schemas.openxmlformats.org/officeDocument/2006/relationships/image" Target="../media/image14.png"/><Relationship Id="rId21" Type="http://schemas.openxmlformats.org/officeDocument/2006/relationships/tags" Target="../tags/tag339.xml"/><Relationship Id="rId20" Type="http://schemas.openxmlformats.org/officeDocument/2006/relationships/image" Target="../media/image13.svg"/><Relationship Id="rId2" Type="http://schemas.openxmlformats.org/officeDocument/2006/relationships/tags" Target="../tags/tag322.xml"/><Relationship Id="rId19" Type="http://schemas.openxmlformats.org/officeDocument/2006/relationships/image" Target="../media/image12.png"/><Relationship Id="rId18" Type="http://schemas.openxmlformats.org/officeDocument/2006/relationships/tags" Target="../tags/tag338.xml"/><Relationship Id="rId17" Type="http://schemas.openxmlformats.org/officeDocument/2006/relationships/tags" Target="../tags/tag337.xml"/><Relationship Id="rId16" Type="http://schemas.openxmlformats.org/officeDocument/2006/relationships/tags" Target="../tags/tag336.xml"/><Relationship Id="rId15" Type="http://schemas.openxmlformats.org/officeDocument/2006/relationships/tags" Target="../tags/tag335.xml"/><Relationship Id="rId14" Type="http://schemas.openxmlformats.org/officeDocument/2006/relationships/tags" Target="../tags/tag334.xml"/><Relationship Id="rId13" Type="http://schemas.openxmlformats.org/officeDocument/2006/relationships/tags" Target="../tags/tag333.xml"/><Relationship Id="rId12" Type="http://schemas.openxmlformats.org/officeDocument/2006/relationships/tags" Target="../tags/tag332.xml"/><Relationship Id="rId11" Type="http://schemas.openxmlformats.org/officeDocument/2006/relationships/tags" Target="../tags/tag331.xml"/><Relationship Id="rId10" Type="http://schemas.openxmlformats.org/officeDocument/2006/relationships/tags" Target="../tags/tag330.xml"/><Relationship Id="rId1" Type="http://schemas.openxmlformats.org/officeDocument/2006/relationships/tags" Target="../tags/tag3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9" Type="http://schemas.openxmlformats.org/officeDocument/2006/relationships/tags" Target="../tags/tag348.xml"/><Relationship Id="rId8" Type="http://schemas.openxmlformats.org/officeDocument/2006/relationships/tags" Target="../tags/tag347.xml"/><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tags" Target="../tags/tag344.xml"/><Relationship Id="rId4" Type="http://schemas.openxmlformats.org/officeDocument/2006/relationships/tags" Target="../tags/tag343.xml"/><Relationship Id="rId3" Type="http://schemas.openxmlformats.org/officeDocument/2006/relationships/tags" Target="../tags/tag342.xml"/><Relationship Id="rId24" Type="http://schemas.openxmlformats.org/officeDocument/2006/relationships/slideLayout" Target="../slideLayouts/slideLayout1.xml"/><Relationship Id="rId23" Type="http://schemas.openxmlformats.org/officeDocument/2006/relationships/image" Target="../media/image15.svg"/><Relationship Id="rId22" Type="http://schemas.openxmlformats.org/officeDocument/2006/relationships/image" Target="../media/image14.png"/><Relationship Id="rId21" Type="http://schemas.openxmlformats.org/officeDocument/2006/relationships/tags" Target="../tags/tag358.xml"/><Relationship Id="rId20" Type="http://schemas.openxmlformats.org/officeDocument/2006/relationships/image" Target="../media/image13.svg"/><Relationship Id="rId2" Type="http://schemas.openxmlformats.org/officeDocument/2006/relationships/tags" Target="../tags/tag341.xml"/><Relationship Id="rId19" Type="http://schemas.openxmlformats.org/officeDocument/2006/relationships/image" Target="../media/image12.png"/><Relationship Id="rId18" Type="http://schemas.openxmlformats.org/officeDocument/2006/relationships/tags" Target="../tags/tag357.xml"/><Relationship Id="rId17" Type="http://schemas.openxmlformats.org/officeDocument/2006/relationships/tags" Target="../tags/tag356.xml"/><Relationship Id="rId16" Type="http://schemas.openxmlformats.org/officeDocument/2006/relationships/tags" Target="../tags/tag355.xml"/><Relationship Id="rId15" Type="http://schemas.openxmlformats.org/officeDocument/2006/relationships/tags" Target="../tags/tag354.xml"/><Relationship Id="rId14" Type="http://schemas.openxmlformats.org/officeDocument/2006/relationships/tags" Target="../tags/tag353.xml"/><Relationship Id="rId13" Type="http://schemas.openxmlformats.org/officeDocument/2006/relationships/tags" Target="../tags/tag352.xml"/><Relationship Id="rId12" Type="http://schemas.openxmlformats.org/officeDocument/2006/relationships/tags" Target="../tags/tag351.xml"/><Relationship Id="rId11" Type="http://schemas.openxmlformats.org/officeDocument/2006/relationships/tags" Target="../tags/tag350.xml"/><Relationship Id="rId10" Type="http://schemas.openxmlformats.org/officeDocument/2006/relationships/tags" Target="../tags/tag349.xml"/><Relationship Id="rId1" Type="http://schemas.openxmlformats.org/officeDocument/2006/relationships/tags" Target="../tags/tag340.xml"/></Relationships>
</file>

<file path=ppt/slides/_rels/slide31.xml.rels><?xml version="1.0" encoding="UTF-8" standalone="yes"?>
<Relationships xmlns="http://schemas.openxmlformats.org/package/2006/relationships"><Relationship Id="rId9" Type="http://schemas.openxmlformats.org/officeDocument/2006/relationships/tags" Target="../tags/tag367.xml"/><Relationship Id="rId8" Type="http://schemas.openxmlformats.org/officeDocument/2006/relationships/tags" Target="../tags/tag366.xml"/><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tags" Target="../tags/tag360.xml"/><Relationship Id="rId18" Type="http://schemas.openxmlformats.org/officeDocument/2006/relationships/slideLayout" Target="../slideLayouts/slideLayout1.xml"/><Relationship Id="rId17" Type="http://schemas.openxmlformats.org/officeDocument/2006/relationships/tags" Target="../tags/tag375.xml"/><Relationship Id="rId16" Type="http://schemas.openxmlformats.org/officeDocument/2006/relationships/tags" Target="../tags/tag374.xml"/><Relationship Id="rId15" Type="http://schemas.openxmlformats.org/officeDocument/2006/relationships/tags" Target="../tags/tag373.xml"/><Relationship Id="rId14" Type="http://schemas.openxmlformats.org/officeDocument/2006/relationships/tags" Target="../tags/tag372.xml"/><Relationship Id="rId13" Type="http://schemas.openxmlformats.org/officeDocument/2006/relationships/tags" Target="../tags/tag371.xml"/><Relationship Id="rId12" Type="http://schemas.openxmlformats.org/officeDocument/2006/relationships/tags" Target="../tags/tag370.xml"/><Relationship Id="rId11" Type="http://schemas.openxmlformats.org/officeDocument/2006/relationships/tags" Target="../tags/tag369.xml"/><Relationship Id="rId10" Type="http://schemas.openxmlformats.org/officeDocument/2006/relationships/tags" Target="../tags/tag368.xml"/><Relationship Id="rId1" Type="http://schemas.openxmlformats.org/officeDocument/2006/relationships/tags" Target="../tags/tag359.xml"/></Relationships>
</file>

<file path=ppt/slides/_rels/slide32.xml.rels><?xml version="1.0" encoding="UTF-8" standalone="yes"?>
<Relationships xmlns="http://schemas.openxmlformats.org/package/2006/relationships"><Relationship Id="rId9" Type="http://schemas.openxmlformats.org/officeDocument/2006/relationships/tags" Target="../tags/tag384.xml"/><Relationship Id="rId8" Type="http://schemas.openxmlformats.org/officeDocument/2006/relationships/tags" Target="../tags/tag383.xml"/><Relationship Id="rId7" Type="http://schemas.openxmlformats.org/officeDocument/2006/relationships/tags" Target="../tags/tag382.xml"/><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tags" Target="../tags/tag377.xml"/><Relationship Id="rId18" Type="http://schemas.openxmlformats.org/officeDocument/2006/relationships/slideLayout" Target="../slideLayouts/slideLayout1.xml"/><Relationship Id="rId17" Type="http://schemas.openxmlformats.org/officeDocument/2006/relationships/tags" Target="../tags/tag392.xml"/><Relationship Id="rId16" Type="http://schemas.openxmlformats.org/officeDocument/2006/relationships/tags" Target="../tags/tag391.xml"/><Relationship Id="rId15" Type="http://schemas.openxmlformats.org/officeDocument/2006/relationships/tags" Target="../tags/tag390.xml"/><Relationship Id="rId14" Type="http://schemas.openxmlformats.org/officeDocument/2006/relationships/tags" Target="../tags/tag389.xml"/><Relationship Id="rId13" Type="http://schemas.openxmlformats.org/officeDocument/2006/relationships/tags" Target="../tags/tag388.xml"/><Relationship Id="rId12" Type="http://schemas.openxmlformats.org/officeDocument/2006/relationships/tags" Target="../tags/tag387.xml"/><Relationship Id="rId11" Type="http://schemas.openxmlformats.org/officeDocument/2006/relationships/tags" Target="../tags/tag386.xml"/><Relationship Id="rId10" Type="http://schemas.openxmlformats.org/officeDocument/2006/relationships/tags" Target="../tags/tag385.xml"/><Relationship Id="rId1" Type="http://schemas.openxmlformats.org/officeDocument/2006/relationships/tags" Target="../tags/tag376.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tags" Target="../tags/tag39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7" Type="http://schemas.openxmlformats.org/officeDocument/2006/relationships/slideLayout" Target="../slideLayouts/slideLayout1.xml"/><Relationship Id="rId26" Type="http://schemas.openxmlformats.org/officeDocument/2006/relationships/tags" Target="../tags/tag31.xml"/><Relationship Id="rId25" Type="http://schemas.openxmlformats.org/officeDocument/2006/relationships/tags" Target="../tags/tag30.xml"/><Relationship Id="rId24" Type="http://schemas.openxmlformats.org/officeDocument/2006/relationships/tags" Target="../tags/tag29.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tags" Target="../tags/tag7.xml"/><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53444/Desktop/d46be498-2619-4895-8aab-07090da8c218.jpgd46be498-2619-4895-8aab-07090da8c218"/>
          <p:cNvPicPr>
            <a:picLocks noChangeAspect="1" noChangeArrowheads="1"/>
          </p:cNvPicPr>
          <p:nvPr>
            <p:custDataLst>
              <p:tags r:id="rId1"/>
            </p:custDataLst>
          </p:nvPr>
        </p:nvPicPr>
        <p:blipFill>
          <a:blip r:embed="rId2"/>
          <a:srcRect t="3" b="31010"/>
          <a:stretch>
            <a:fillRect/>
          </a:stretch>
        </p:blipFill>
        <p:spPr bwMode="auto">
          <a:xfrm>
            <a:off x="635" y="1694180"/>
            <a:ext cx="5931535" cy="4337050"/>
          </a:xfrm>
          <a:prstGeom prst="rect">
            <a:avLst/>
          </a:prstGeom>
          <a:noFill/>
          <a:ln w="9525">
            <a:noFill/>
            <a:miter lim="800000"/>
            <a:headEnd/>
            <a:tailEnd/>
          </a:ln>
        </p:spPr>
      </p:pic>
      <p:sp>
        <p:nvSpPr>
          <p:cNvPr id="2" name="任意多边形 1"/>
          <p:cNvSpPr/>
          <p:nvPr>
            <p:custDataLst>
              <p:tags r:id="rId3"/>
            </p:custDataLst>
          </p:nvPr>
        </p:nvSpPr>
        <p:spPr bwMode="auto">
          <a:xfrm>
            <a:off x="4170045" y="1694180"/>
            <a:ext cx="8021955" cy="4336415"/>
          </a:xfrm>
          <a:custGeom>
            <a:avLst/>
            <a:gdLst>
              <a:gd name="connsiteX0" fmla="*/ 0 w 8460"/>
              <a:gd name="connsiteY0" fmla="*/ 0 h 4317"/>
              <a:gd name="connsiteX1" fmla="*/ 8460 w 8460"/>
              <a:gd name="connsiteY1" fmla="*/ 8 h 4317"/>
              <a:gd name="connsiteX2" fmla="*/ 8460 w 8460"/>
              <a:gd name="connsiteY2" fmla="*/ 4317 h 4317"/>
              <a:gd name="connsiteX3" fmla="*/ 1865 w 8460"/>
              <a:gd name="connsiteY3" fmla="*/ 4317 h 4317"/>
              <a:gd name="connsiteX4" fmla="*/ 0 w 8460"/>
              <a:gd name="connsiteY4" fmla="*/ 0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0" h="4317">
                <a:moveTo>
                  <a:pt x="0" y="0"/>
                </a:moveTo>
                <a:lnTo>
                  <a:pt x="8460" y="8"/>
                </a:lnTo>
                <a:lnTo>
                  <a:pt x="8460" y="4317"/>
                </a:lnTo>
                <a:lnTo>
                  <a:pt x="1865" y="4317"/>
                </a:lnTo>
                <a:lnTo>
                  <a:pt x="0" y="0"/>
                </a:lnTo>
                <a:close/>
              </a:path>
            </a:pathLst>
          </a:custGeom>
          <a:solidFill>
            <a:srgbClr val="083473"/>
          </a:solidFill>
          <a:ln w="9525" cap="flat" cmpd="sng" algn="ctr">
            <a:solidFill>
              <a:srgbClr val="FFFFFF"/>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chemeClr val="tx1"/>
              </a:solidFill>
              <a:effectLst/>
              <a:latin typeface="Arial" panose="020B0604020202020204" pitchFamily="34" charset="0"/>
              <a:ea typeface="华文细黑" panose="02010600040101010101" pitchFamily="2" charset="-122"/>
            </a:endParaRPr>
          </a:p>
        </p:txBody>
      </p:sp>
      <p:sp>
        <p:nvSpPr>
          <p:cNvPr id="15" name="文本框 14"/>
          <p:cNvSpPr txBox="1"/>
          <p:nvPr>
            <p:custDataLst>
              <p:tags r:id="rId4"/>
            </p:custDataLst>
          </p:nvPr>
        </p:nvSpPr>
        <p:spPr>
          <a:xfrm>
            <a:off x="5399334" y="1844990"/>
            <a:ext cx="6151245" cy="2675255"/>
          </a:xfrm>
          <a:prstGeom prst="rect">
            <a:avLst/>
          </a:prstGeom>
          <a:noFill/>
        </p:spPr>
        <p:txBody>
          <a:bodyPr wrap="none" rtlCol="0">
            <a:spAutoFit/>
            <a:scene3d>
              <a:camera prst="orthographicFront"/>
              <a:lightRig rig="threePt" dir="t"/>
            </a:scene3d>
          </a:bodyPr>
          <a:lstStyle/>
          <a:p>
            <a:pPr marL="0" marR="0" lvl="0" indent="0" algn="ctr" defTabSz="914400" rtl="0" eaLnBrk="1" fontAlgn="auto" latinLnBrk="0" hangingPunct="1">
              <a:lnSpc>
                <a:spcPct val="140000"/>
              </a:lnSpc>
              <a:spcBef>
                <a:spcPts val="0"/>
              </a:spcBef>
              <a:spcAft>
                <a:spcPts val="0"/>
              </a:spcAft>
              <a:buClrTx/>
              <a:buSzTx/>
              <a:buFontTx/>
              <a:buNone/>
              <a:defRPr/>
            </a:pPr>
            <a:endParaRPr lang="zh-CN" sz="1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sym typeface="+mn-ea"/>
            </a:endParaRPr>
          </a:p>
          <a:p>
            <a:pPr marL="0" marR="0" lvl="0" indent="0" algn="ctr" defTabSz="914400" rtl="0" eaLnBrk="1" fontAlgn="auto" latinLnBrk="0" hangingPunct="1">
              <a:lnSpc>
                <a:spcPct val="140000"/>
              </a:lnSpc>
              <a:spcBef>
                <a:spcPts val="0"/>
              </a:spcBef>
              <a:spcAft>
                <a:spcPts val="0"/>
              </a:spcAft>
              <a:buClrTx/>
              <a:buSzTx/>
              <a:buFontTx/>
              <a:buNone/>
              <a:defRPr/>
            </a:pPr>
            <a:r>
              <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豫北医学院</a:t>
            </a:r>
            <a:endPar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endParaRPr>
          </a:p>
          <a:p>
            <a:pPr marL="0" marR="0" lvl="0" indent="0" algn="ctr" defTabSz="914400" rtl="0" eaLnBrk="1" fontAlgn="auto" latinLnBrk="0" hangingPunct="1">
              <a:lnSpc>
                <a:spcPct val="140000"/>
              </a:lnSpc>
              <a:spcBef>
                <a:spcPts val="0"/>
              </a:spcBef>
              <a:spcAft>
                <a:spcPts val="0"/>
              </a:spcAft>
              <a:buClrTx/>
              <a:buSzTx/>
              <a:buFontTx/>
              <a:buNone/>
              <a:defRPr/>
            </a:pPr>
            <a:r>
              <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学生资助</a:t>
            </a:r>
            <a:r>
              <a:rPr lang="en-US" altLang="zh-CN"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a:t>
            </a:r>
            <a:r>
              <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两节课</a:t>
            </a:r>
            <a:r>
              <a:rPr lang="en-US" altLang="zh-CN"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a:t>
            </a:r>
            <a:r>
              <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政策讲解</a:t>
            </a:r>
            <a:endPar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endParaRPr>
          </a:p>
          <a:p>
            <a:pPr marL="0" marR="0" lvl="0" indent="0" algn="ctr" defTabSz="914400" rtl="0" eaLnBrk="1" fontAlgn="auto" latinLnBrk="0" hangingPunct="1">
              <a:lnSpc>
                <a:spcPct val="140000"/>
              </a:lnSpc>
              <a:spcBef>
                <a:spcPts val="0"/>
              </a:spcBef>
              <a:spcAft>
                <a:spcPts val="0"/>
              </a:spcAft>
              <a:buClrTx/>
              <a:buSzTx/>
              <a:buFontTx/>
              <a:buNone/>
              <a:defRPr/>
            </a:pPr>
            <a:endPar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custDataLst>
              <p:tags r:id="rId5"/>
            </p:custDataLst>
          </p:nvPr>
        </p:nvSpPr>
        <p:spPr>
          <a:xfrm>
            <a:off x="9591675" y="4909820"/>
            <a:ext cx="1866900" cy="460375"/>
          </a:xfrm>
          <a:prstGeom prst="rect">
            <a:avLst/>
          </a:prstGeom>
          <a:noFill/>
          <a:ln>
            <a:noFill/>
          </a:ln>
        </p:spPr>
        <p:txBody>
          <a:bodyPr wrap="square" rtlCol="0">
            <a:spAutoFit/>
          </a:bodyPr>
          <a:lstStyle/>
          <a:p>
            <a:pPr algn="ctr"/>
            <a:r>
              <a:rPr lang="en-US" altLang="zh-CN" sz="2400" b="1" dirty="0">
                <a:solidFill>
                  <a:schemeClr val="bg1"/>
                </a:solidFill>
                <a:latin typeface="黑体" panose="02010609060101010101" charset="-122"/>
                <a:ea typeface="黑体" panose="02010609060101010101" charset="-122"/>
                <a:cs typeface="黑体" panose="02010609060101010101" charset="-122"/>
              </a:rPr>
              <a:t>2025</a:t>
            </a:r>
            <a:r>
              <a:rPr lang="zh-CN" altLang="en-US" sz="2400" b="1" dirty="0">
                <a:solidFill>
                  <a:schemeClr val="bg1"/>
                </a:solidFill>
                <a:latin typeface="黑体" panose="02010609060101010101" charset="-122"/>
                <a:ea typeface="黑体" panose="02010609060101010101" charset="-122"/>
                <a:cs typeface="黑体" panose="02010609060101010101" charset="-122"/>
              </a:rPr>
              <a:t>年</a:t>
            </a:r>
            <a:r>
              <a:rPr lang="en-US" altLang="zh-CN" sz="2400" b="1" dirty="0">
                <a:solidFill>
                  <a:schemeClr val="bg1"/>
                </a:solidFill>
                <a:latin typeface="黑体" panose="02010609060101010101" charset="-122"/>
                <a:ea typeface="黑体" panose="02010609060101010101" charset="-122"/>
                <a:cs typeface="黑体" panose="02010609060101010101" charset="-122"/>
              </a:rPr>
              <a:t>5</a:t>
            </a:r>
            <a:r>
              <a:rPr lang="zh-CN" altLang="en-US" sz="2400" b="1" dirty="0">
                <a:solidFill>
                  <a:schemeClr val="bg1"/>
                </a:solidFill>
                <a:latin typeface="黑体" panose="02010609060101010101" charset="-122"/>
                <a:ea typeface="黑体" panose="02010609060101010101" charset="-122"/>
                <a:cs typeface="黑体" panose="02010609060101010101" charset="-122"/>
              </a:rPr>
              <a:t>月</a:t>
            </a:r>
            <a:endParaRPr lang="zh-CN" altLang="en-US" sz="2400" b="1" dirty="0">
              <a:solidFill>
                <a:schemeClr val="bg1"/>
              </a:solidFill>
              <a:latin typeface="黑体" panose="02010609060101010101" charset="-122"/>
              <a:ea typeface="黑体" panose="02010609060101010101" charset="-122"/>
              <a:cs typeface="黑体" panose="02010609060101010101" charset="-122"/>
            </a:endParaRPr>
          </a:p>
        </p:txBody>
      </p:sp>
      <p:pic>
        <p:nvPicPr>
          <p:cNvPr id="5" name="图片 4" descr="蓝字透视"/>
          <p:cNvPicPr>
            <a:picLocks noChangeAspect="1"/>
          </p:cNvPicPr>
          <p:nvPr/>
        </p:nvPicPr>
        <p:blipFill>
          <a:blip r:embed="rId6"/>
          <a:stretch>
            <a:fillRect/>
          </a:stretch>
        </p:blipFill>
        <p:spPr>
          <a:xfrm>
            <a:off x="119380" y="260985"/>
            <a:ext cx="4590415" cy="109728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589832" y="2303369"/>
            <a:ext cx="1824989" cy="2113579"/>
            <a:chOff x="3356905" y="2578100"/>
            <a:chExt cx="1401284"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56905" y="2578100"/>
              <a:ext cx="1401284" cy="914199"/>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学校国家奖学金评审委员会审议、公示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981628" cy="5057140"/>
            <a:chOff x="646878" y="1308105"/>
            <a:chExt cx="11613112"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684202" cy="5037656"/>
              <a:chOff x="3575788" y="1327848"/>
              <a:chExt cx="8684202" cy="5037656"/>
            </a:xfrm>
          </p:grpSpPr>
          <p:grpSp>
            <p:nvGrpSpPr>
              <p:cNvPr id="13" name="ísļíḍe"/>
              <p:cNvGrpSpPr/>
              <p:nvPr/>
            </p:nvGrpSpPr>
            <p:grpSpPr>
              <a:xfrm>
                <a:off x="4197340" y="3018775"/>
                <a:ext cx="8062650" cy="1358335"/>
                <a:chOff x="3959841" y="3018775"/>
                <a:chExt cx="8062650" cy="135833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158" y="3460758"/>
                  <a:ext cx="6880333"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参加本学年综合素质测评的大二及以上的家庭经济困难学生 </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根据河南省学生资助管理中心划拨学校名额确定，每生每年</a:t>
                  </a:r>
                  <a:r>
                    <a:rPr lang="en-US" altLang="zh-CN"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6</a:t>
                  </a: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000元，一次性发放</a:t>
                  </a:r>
                  <a:endPar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二、国家三金</a:t>
            </a:r>
            <a:endParaRPr lang="zh-CN" altLang="en-US" sz="2800" dirty="0"/>
          </a:p>
        </p:txBody>
      </p:sp>
      <p:grpSp>
        <p:nvGrpSpPr>
          <p:cNvPr id="5" name="ïṡľiďé"/>
          <p:cNvGrpSpPr/>
          <p:nvPr/>
        </p:nvGrpSpPr>
        <p:grpSpPr>
          <a:xfrm>
            <a:off x="912885" y="1556550"/>
            <a:ext cx="9373611" cy="2491515"/>
            <a:chOff x="1138380" y="1831757"/>
            <a:chExt cx="9373611" cy="2491515"/>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913765" y="1343025"/>
            <a:ext cx="10577195" cy="452183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pPr>
              <a:lnSpc>
                <a:spcPct val="120000"/>
              </a:lnSpc>
            </a:pPr>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评审条件：</a:t>
            </a:r>
            <a:endParaRPr lang="zh-CN" altLang="en-US" sz="2400" b="1">
              <a:latin typeface="微软雅黑" panose="020B0503020204020204" charset="-122"/>
              <a:ea typeface="微软雅黑" panose="020B0503020204020204" charset="-122"/>
            </a:endParaRPr>
          </a:p>
          <a:p>
            <a:pPr>
              <a:lnSpc>
                <a:spcPct val="120000"/>
              </a:lnSpc>
            </a:pPr>
            <a:endParaRPr lang="zh-CN" altLang="en-US"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）申请者必须为当年经学校认定的家庭经济困难学生生活俭朴，不铺张浪费；</a:t>
            </a:r>
            <a:endParaRPr lang="zh-CN" altLang="en-US" sz="2400">
              <a:latin typeface="微软雅黑" panose="020B0503020204020204" charset="-122"/>
              <a:ea typeface="微软雅黑" panose="020B0503020204020204" charset="-122"/>
            </a:endParaRPr>
          </a:p>
          <a:p>
            <a:pPr>
              <a:lnSpc>
                <a:spcPct val="120000"/>
              </a:lnSpc>
            </a:pPr>
            <a:endParaRPr lang="en-US" altLang="zh-CN"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2</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为我校在校二年级以上（含二年级），学年内无（专业教育、通识教育）考试（必修）、考查（基本素养）课成绩不及格现象；</a:t>
            </a:r>
            <a:endParaRPr lang="zh-CN" altLang="en-US" sz="2400">
              <a:latin typeface="微软雅黑" panose="020B0503020204020204" charset="-122"/>
              <a:ea typeface="微软雅黑" panose="020B0503020204020204" charset="-122"/>
            </a:endParaRPr>
          </a:p>
          <a:p>
            <a:pPr>
              <a:lnSpc>
                <a:spcPct val="120000"/>
              </a:lnSpc>
            </a:pPr>
            <a:endParaRPr lang="en-US" altLang="zh-CN"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3</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综合素质评价成绩和考试（必修）课平均成绩均在评价班级排名前25%。</a:t>
            </a:r>
            <a:endParaRPr lang="zh-CN" altLang="en-US" sz="2400">
              <a:latin typeface="微软雅黑" panose="020B0503020204020204" charset="-122"/>
              <a:ea typeface="微软雅黑" panose="020B0503020204020204" charset="-122"/>
            </a:endParaRPr>
          </a:p>
        </p:txBody>
      </p:sp>
      <p:sp>
        <p:nvSpPr>
          <p:cNvPr id="4" name="文本框 3"/>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学校国家奖学金评审委员会审议、公示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981628" cy="5057140"/>
            <a:chOff x="646878" y="1308105"/>
            <a:chExt cx="11613112"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684202" cy="5037656"/>
              <a:chOff x="3575788" y="1327848"/>
              <a:chExt cx="8684202" cy="5037656"/>
            </a:xfrm>
          </p:grpSpPr>
          <p:grpSp>
            <p:nvGrpSpPr>
              <p:cNvPr id="13" name="ísļíḍe"/>
              <p:cNvGrpSpPr/>
              <p:nvPr/>
            </p:nvGrpSpPr>
            <p:grpSpPr>
              <a:xfrm>
                <a:off x="4197340" y="3018775"/>
                <a:ext cx="8062650" cy="1358335"/>
                <a:chOff x="3959841" y="3018775"/>
                <a:chExt cx="8062650" cy="135833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158" y="3460758"/>
                  <a:ext cx="6880333"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全体在校生中参加本年度家庭经济困难学生认定的学生</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根据河南省学生资助管理中心划拨学校名额确定，其中一等助学金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4400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元；二等助学金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3700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元；三等助学金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30</a:t>
                  </a:r>
                  <a:r>
                    <a:rPr lang="en-US" altLang="zh-CN" sz="2000" dirty="0">
                      <a:effectLst/>
                      <a:latin typeface="微软雅黑" panose="020B0503020204020204" charset="-122"/>
                      <a:ea typeface="微软雅黑" panose="020B0503020204020204" charset="-122"/>
                      <a:cs typeface="微软雅黑" panose="020B0503020204020204" charset="-122"/>
                      <a:sym typeface="+mn-ea"/>
                    </a:rPr>
                    <a:t>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元；按照秋春季两学期发放</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sp>
          <p:nvSpPr>
            <p:cNvPr id="10" name="iṩľide"/>
            <p:cNvSpPr/>
            <p:nvPr/>
          </p:nvSpPr>
          <p:spPr bwMode="auto">
            <a:xfrm>
              <a:off x="10210284" y="1831757"/>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sp>
        <p:nvSpPr>
          <p:cNvPr id="2" name="文本框 1"/>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a:t>
            </a:r>
            <a:r>
              <a:rPr lang="zh-CN" altLang="en-US" sz="2800" b="1" dirty="0">
                <a:latin typeface="微软雅黑" panose="020B0503020204020204" charset="-122"/>
                <a:ea typeface="微软雅黑" panose="020B0503020204020204" charset="-122"/>
                <a:sym typeface="+mn-ea"/>
              </a:rPr>
              <a:t>助学金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sp>
        <p:nvSpPr>
          <p:cNvPr id="2" name="文本框 1"/>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a:t>
            </a:r>
            <a:r>
              <a:rPr lang="zh-CN" altLang="en-US" sz="2800" b="1" dirty="0">
                <a:latin typeface="微软雅黑" panose="020B0503020204020204" charset="-122"/>
                <a:ea typeface="微软雅黑" panose="020B0503020204020204" charset="-122"/>
                <a:sym typeface="+mn-ea"/>
              </a:rPr>
              <a:t>助学金</a:t>
            </a:r>
            <a:endParaRPr lang="zh-CN" altLang="en-US" sz="2800" b="1" dirty="0">
              <a:latin typeface="微软雅黑" panose="020B0503020204020204" charset="-122"/>
              <a:ea typeface="微软雅黑" panose="020B0503020204020204" charset="-122"/>
              <a:sym typeface="+mn-ea"/>
            </a:endParaRPr>
          </a:p>
        </p:txBody>
      </p:sp>
      <p:sp>
        <p:nvSpPr>
          <p:cNvPr id="4" name="矩形 3"/>
          <p:cNvSpPr/>
          <p:nvPr>
            <p:custDataLst>
              <p:tags r:id="rId1"/>
            </p:custDataLst>
          </p:nvPr>
        </p:nvSpPr>
        <p:spPr>
          <a:xfrm>
            <a:off x="273162" y="1701575"/>
            <a:ext cx="220324" cy="466158"/>
          </a:xfrm>
          <a:prstGeom prst="rect">
            <a:avLst/>
          </a:prstGeom>
          <a:solidFill>
            <a:srgbClr val="D6DCE4">
              <a:lumMod val="25000"/>
            </a:srgbClr>
          </a:solid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9" name="矩形 8"/>
          <p:cNvSpPr/>
          <p:nvPr>
            <p:custDataLst>
              <p:tags r:id="rId2"/>
            </p:custDataLst>
          </p:nvPr>
        </p:nvSpPr>
        <p:spPr>
          <a:xfrm>
            <a:off x="273162" y="2160020"/>
            <a:ext cx="11451772" cy="4124666"/>
          </a:xfrm>
          <a:prstGeom prst="rect">
            <a:avLst/>
          </a:prstGeom>
          <a:pattFill prst="ltUpDiag">
            <a:fgClr>
              <a:srgbClr val="D6DCE4">
                <a:lumMod val="75000"/>
              </a:srgbClr>
            </a:fgClr>
            <a:bgClr>
              <a:srgbClr val="D6DCE4"/>
            </a:bgClr>
          </a:patt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11" name="矩形 10"/>
          <p:cNvSpPr/>
          <p:nvPr>
            <p:custDataLst>
              <p:tags r:id="rId3"/>
            </p:custDataLst>
          </p:nvPr>
        </p:nvSpPr>
        <p:spPr>
          <a:xfrm>
            <a:off x="493486" y="1712686"/>
            <a:ext cx="11219543" cy="4368800"/>
          </a:xfrm>
          <a:prstGeom prst="rect">
            <a:avLst/>
          </a:prstGeom>
          <a:solidFill>
            <a:srgbClr val="FFFFFF"/>
          </a:solidFill>
          <a:ln w="28575">
            <a:solidFill>
              <a:srgbClr val="D6DCE4">
                <a:lumMod val="75000"/>
              </a:srgbClr>
            </a:solid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34" name="文本框 33"/>
          <p:cNvSpPr txBox="1"/>
          <p:nvPr>
            <p:custDataLst>
              <p:tags r:id="rId4"/>
            </p:custDataLst>
          </p:nvPr>
        </p:nvSpPr>
        <p:spPr>
          <a:xfrm>
            <a:off x="676910" y="3708400"/>
            <a:ext cx="10852150" cy="1931035"/>
          </a:xfrm>
          <a:prstGeom prst="rect">
            <a:avLst/>
          </a:prstGeom>
          <a:noFill/>
        </p:spPr>
        <p:txBody>
          <a:bodyPr wrap="square" lIns="101600" tIns="0" rIns="82550" bIns="0" rtlCol="0"/>
          <a:lstStyle>
            <a:defPPr>
              <a:defRPr lang="zh-CN"/>
            </a:defPPr>
            <a:lvl1pPr fontAlgn="auto">
              <a:lnSpc>
                <a:spcPct val="130000"/>
              </a:lnSpc>
              <a:spcAft>
                <a:spcPts val="1000"/>
              </a:spcAft>
              <a:defRPr sz="1600" spc="150"/>
            </a:lvl1pPr>
          </a:lstStyle>
          <a:p>
            <a:pPr marL="0" indent="0" algn="l" fontAlgn="ctr">
              <a:buFont typeface="Wingdings" panose="05000000000000000000" pitchFamily="2" charset="2"/>
              <a:buNone/>
            </a:pP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注意事项：</a:t>
            </a:r>
            <a:endParaRPr lang="zh-CN" altLang="en-US" sz="2400" b="1" dirty="0">
              <a:effectLst/>
              <a:latin typeface="微软雅黑" panose="020B0503020204020204" charset="-122"/>
              <a:ea typeface="微软雅黑" panose="020B0503020204020204" charset="-122"/>
              <a:sym typeface="+mn-ea"/>
            </a:endParaRPr>
          </a:p>
          <a:p>
            <a:pPr marL="0" indent="0" algn="l" fontAlgn="ctr">
              <a:buFont typeface="Wingdings" panose="05000000000000000000" pitchFamily="2" charset="2"/>
              <a:buNone/>
            </a:pPr>
            <a:r>
              <a:rPr lang="zh-CN" altLang="en-US" sz="2000" dirty="0">
                <a:effectLst/>
                <a:latin typeface="微软雅黑" panose="020B0503020204020204" charset="-122"/>
                <a:ea typeface="微软雅黑" panose="020B0503020204020204" charset="-122"/>
                <a:sym typeface="+mn-ea"/>
              </a:rPr>
              <a:t>（</a:t>
            </a:r>
            <a:r>
              <a:rPr lang="en-US" altLang="zh-CN" sz="2000" dirty="0">
                <a:effectLst/>
                <a:latin typeface="微软雅黑" panose="020B0503020204020204" charset="-122"/>
                <a:ea typeface="微软雅黑" panose="020B0503020204020204" charset="-122"/>
                <a:sym typeface="+mn-ea"/>
              </a:rPr>
              <a:t>1</a:t>
            </a:r>
            <a:r>
              <a:rPr lang="zh-CN" altLang="en-US" sz="2000" dirty="0">
                <a:effectLst/>
                <a:latin typeface="微软雅黑" panose="020B0503020204020204" charset="-122"/>
                <a:ea typeface="微软雅黑" panose="020B0503020204020204" charset="-122"/>
                <a:sym typeface="+mn-ea"/>
              </a:rPr>
              <a:t>）国家奖学金、国家励志奖学金、国家助学金简称“国家三金”；</a:t>
            </a:r>
            <a:endParaRPr lang="zh-CN" altLang="en-US" sz="2000" dirty="0">
              <a:effectLst/>
              <a:latin typeface="微软雅黑" panose="020B0503020204020204" charset="-122"/>
              <a:ea typeface="微软雅黑" panose="020B0503020204020204" charset="-122"/>
              <a:sym typeface="+mn-ea"/>
            </a:endParaRPr>
          </a:p>
          <a:p>
            <a:pPr marL="0" indent="0" algn="l" fontAlgn="ctr">
              <a:buFont typeface="Wingdings" panose="05000000000000000000" pitchFamily="2" charset="2"/>
              <a:buNone/>
            </a:pPr>
            <a:r>
              <a:rPr lang="zh-CN" altLang="en-US" sz="2000" dirty="0">
                <a:effectLst/>
                <a:latin typeface="微软雅黑" panose="020B0503020204020204" charset="-122"/>
                <a:ea typeface="微软雅黑" panose="020B0503020204020204" charset="-122"/>
                <a:sym typeface="+mn-ea"/>
              </a:rPr>
              <a:t>（</a:t>
            </a:r>
            <a:r>
              <a:rPr lang="en-US" altLang="zh-CN" sz="2000" dirty="0">
                <a:effectLst/>
                <a:latin typeface="微软雅黑" panose="020B0503020204020204" charset="-122"/>
                <a:ea typeface="微软雅黑" panose="020B0503020204020204" charset="-122"/>
                <a:sym typeface="+mn-ea"/>
              </a:rPr>
              <a:t>2</a:t>
            </a:r>
            <a:r>
              <a:rPr lang="zh-CN" altLang="en-US" sz="2000" dirty="0">
                <a:effectLst/>
                <a:latin typeface="微软雅黑" panose="020B0503020204020204" charset="-122"/>
                <a:ea typeface="微软雅黑" panose="020B0503020204020204" charset="-122"/>
                <a:sym typeface="+mn-ea"/>
              </a:rPr>
              <a:t>）国家助学金评定和发放以本年度家庭经济困难量化成绩为依据。</a:t>
            </a:r>
            <a:endParaRPr lang="zh-CN" altLang="en-US" sz="2000" b="0" i="0" u="none" strike="noStrike" dirty="0">
              <a:effectLst/>
              <a:latin typeface="微软雅黑" panose="020B0503020204020204" charset="-122"/>
              <a:ea typeface="微软雅黑" panose="020B0503020204020204" charset="-122"/>
            </a:endParaRPr>
          </a:p>
          <a:p>
            <a:pPr fontAlgn="ctr"/>
            <a:endParaRPr lang="zh-CN" altLang="en-US" sz="2000"/>
          </a:p>
          <a:p>
            <a:pPr fontAlgn="ctr"/>
            <a:endParaRPr lang="zh-CN" altLang="en-US" sz="2000" b="1" dirty="0">
              <a:solidFill>
                <a:srgbClr val="000000">
                  <a:lumMod val="75000"/>
                  <a:lumOff val="25000"/>
                </a:srgbClr>
              </a:solidFill>
              <a:uFillTx/>
              <a:latin typeface="Arial" panose="020B0604020202020204" pitchFamily="34" charset="0"/>
              <a:ea typeface="微软雅黑" panose="020B0503020204020204" charset="-122"/>
              <a:sym typeface="微软雅黑" panose="020B0503020204020204" charset="-122"/>
            </a:endParaRPr>
          </a:p>
        </p:txBody>
      </p:sp>
      <p:sp>
        <p:nvSpPr>
          <p:cNvPr id="35" name="文本框 34"/>
          <p:cNvSpPr txBox="1"/>
          <p:nvPr>
            <p:custDataLst>
              <p:tags r:id="rId5"/>
            </p:custDataLst>
          </p:nvPr>
        </p:nvSpPr>
        <p:spPr>
          <a:xfrm>
            <a:off x="757555" y="2331720"/>
            <a:ext cx="10852150" cy="1259205"/>
          </a:xfrm>
          <a:prstGeom prst="rect">
            <a:avLst/>
          </a:prstGeom>
          <a:noFill/>
        </p:spPr>
        <p:txBody>
          <a:bodyPr wrap="square" lIns="101600" tIns="0" rIns="82550" bIns="0" rtlCol="0">
            <a:normAutofit/>
          </a:bodyPr>
          <a:lstStyle>
            <a:defPPr>
              <a:defRPr lang="zh-CN"/>
            </a:defPPr>
            <a:lvl1pPr fontAlgn="auto">
              <a:lnSpc>
                <a:spcPct val="130000"/>
              </a:lnSpc>
              <a:spcAft>
                <a:spcPts val="1000"/>
              </a:spcAft>
              <a:defRPr sz="1600" spc="150"/>
            </a:lvl1pPr>
          </a:lstStyle>
          <a:p>
            <a:pPr algn="l">
              <a:lnSpc>
                <a:spcPct val="120000"/>
              </a:lnSpc>
            </a:pPr>
            <a:r>
              <a:rPr lang="en-US" altLang="zh-CN" sz="2400" b="1">
                <a:latin typeface="微软雅黑" panose="020B0503020204020204" charset="-122"/>
                <a:ea typeface="微软雅黑" panose="020B0503020204020204" charset="-122"/>
                <a:sym typeface="+mn-ea"/>
              </a:rPr>
              <a:t>4.</a:t>
            </a:r>
            <a:r>
              <a:rPr lang="zh-CN" altLang="en-US" sz="2400" b="1">
                <a:latin typeface="微软雅黑" panose="020B0503020204020204" charset="-122"/>
                <a:ea typeface="微软雅黑" panose="020B0503020204020204" charset="-122"/>
                <a:sym typeface="+mn-ea"/>
              </a:rPr>
              <a:t>评审条件：</a:t>
            </a:r>
            <a:endParaRPr lang="zh-CN" altLang="en-US" sz="2400" b="1">
              <a:latin typeface="微软雅黑" panose="020B0503020204020204" charset="-122"/>
              <a:ea typeface="微软雅黑" panose="020B0503020204020204" charset="-122"/>
            </a:endParaRPr>
          </a:p>
          <a:p>
            <a:pPr algn="l">
              <a:lnSpc>
                <a:spcPct val="120000"/>
              </a:lnSpc>
            </a:pPr>
            <a:r>
              <a:rPr lang="zh-CN" altLang="en-US" sz="2000">
                <a:latin typeface="微软雅黑" panose="020B0503020204020204" charset="-122"/>
                <a:ea typeface="微软雅黑" panose="020B0503020204020204" charset="-122"/>
                <a:sym typeface="+mn-ea"/>
              </a:rPr>
              <a:t>申请者必须为当年经学校认定的家庭经济困难学生，生活俭朴，不铺张浪费。</a:t>
            </a:r>
            <a:endParaRPr lang="zh-CN" altLang="en-US" sz="2000" dirty="0">
              <a:solidFill>
                <a:srgbClr val="000000">
                  <a:lumMod val="75000"/>
                  <a:lumOff val="25000"/>
                </a:srgbClr>
              </a:solidFill>
              <a:uFillTx/>
              <a:latin typeface="微软雅黑" panose="020B0503020204020204" charset="-122"/>
              <a:ea typeface="微软雅黑" panose="020B050302020402020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6.</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（三）国家助学金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3</a:t>
            </a:r>
            <a:endParaRPr lang="en-US" sz="8000" dirty="0">
              <a:solidFill>
                <a:schemeClr val="bg1"/>
              </a:solidFill>
              <a:latin typeface="+mj-ea"/>
              <a:ea typeface="+mj-ea"/>
            </a:endParaRPr>
          </a:p>
        </p:txBody>
      </p:sp>
      <p:sp>
        <p:nvSpPr>
          <p:cNvPr id="22" name="文本占位符 21"/>
          <p:cNvSpPr>
            <a:spLocks noGrp="1"/>
          </p:cNvSpPr>
          <p:nvPr/>
        </p:nvSpPr>
        <p:spPr>
          <a:xfrm>
            <a:off x="4174654" y="3573146"/>
            <a:ext cx="3723475" cy="1842233"/>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学生综合</a:t>
            </a:r>
            <a:endParaRPr lang="en-US" altLang="zh-CN" sz="4800" dirty="0">
              <a:sym typeface="+mn-ea"/>
            </a:endParaRPr>
          </a:p>
          <a:p>
            <a:pPr lvl="0"/>
            <a:r>
              <a:rPr lang="zh-CN" altLang="en-US" sz="4800" dirty="0">
                <a:sym typeface="+mn-ea"/>
              </a:rPr>
              <a:t>奖学金</a:t>
            </a:r>
            <a:endParaRPr lang="zh-CN" altLang="en-US" sz="4800" dirty="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矩形 24"/>
          <p:cNvSpPr/>
          <p:nvPr>
            <p:custDataLst>
              <p:tags r:id="rId1"/>
            </p:custDataLst>
          </p:nvPr>
        </p:nvSpPr>
        <p:spPr>
          <a:xfrm>
            <a:off x="2956560" y="3773805"/>
            <a:ext cx="8126730" cy="1206500"/>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Text Placeholder 17"/>
          <p:cNvSpPr txBox="1"/>
          <p:nvPr>
            <p:custDataLst>
              <p:tags r:id="rId2"/>
            </p:custDataLst>
          </p:nvPr>
        </p:nvSpPr>
        <p:spPr>
          <a:xfrm>
            <a:off x="1012190" y="4138930"/>
            <a:ext cx="1842135" cy="460375"/>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69A35B"/>
                </a:solidFill>
                <a:effectLst/>
                <a:uLnTx/>
                <a:uFillTx/>
                <a:latin typeface="Arial" panose="020B0604020202020204" pitchFamily="34" charset="0"/>
                <a:sym typeface="Arial" panose="020B0604020202020204" pitchFamily="34" charset="0"/>
              </a:rPr>
              <a:t>名额及标准</a:t>
            </a:r>
            <a:endParaRPr kumimoji="0" lang="zh-CN" altLang="en-US" sz="2000" b="1" i="0" u="none" strike="noStrike" kern="1200" cap="none" spc="300" normalizeH="0" noProof="0">
              <a:ln>
                <a:noFill/>
              </a:ln>
              <a:solidFill>
                <a:srgbClr val="69A35B"/>
              </a:solidFill>
              <a:effectLst/>
              <a:uLnTx/>
              <a:uFillTx/>
              <a:latin typeface="Arial" panose="020B0604020202020204" pitchFamily="34" charset="0"/>
              <a:sym typeface="Arial" panose="020B0604020202020204" pitchFamily="34" charset="0"/>
            </a:endParaRPr>
          </a:p>
        </p:txBody>
      </p:sp>
      <p:sp>
        <p:nvSpPr>
          <p:cNvPr id="8" name="TextBox 48"/>
          <p:cNvSpPr txBox="1"/>
          <p:nvPr>
            <p:custDataLst>
              <p:tags r:id="rId3"/>
            </p:custDataLst>
          </p:nvPr>
        </p:nvSpPr>
        <p:spPr>
          <a:xfrm>
            <a:off x="2956560" y="3773805"/>
            <a:ext cx="7822565" cy="1191260"/>
          </a:xfrm>
          <a:prstGeom prst="rect">
            <a:avLst/>
          </a:prstGeom>
          <a:noFill/>
        </p:spPr>
        <p:txBody>
          <a:bodyPr wrap="square" rtlCol="0" anchor="ctr" anchorCtr="0"/>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pPr algn="l"/>
            <a:r>
              <a:rPr lang="zh-CN" altLang="en-US" sz="2000" dirty="0">
                <a:cs typeface="微软雅黑" panose="020B0503020204020204" charset="-122"/>
                <a:sym typeface="+mn-ea"/>
              </a:rPr>
              <a:t>总获奖名额占参评人数</a:t>
            </a:r>
            <a:r>
              <a:rPr lang="en-US" altLang="zh-CN" sz="2000" dirty="0">
                <a:cs typeface="微软雅黑" panose="020B0503020204020204" charset="-122"/>
                <a:sym typeface="+mn-ea"/>
              </a:rPr>
              <a:t>15%</a:t>
            </a:r>
            <a:r>
              <a:rPr lang="zh-CN" altLang="en-US" sz="2000" dirty="0">
                <a:cs typeface="微软雅黑" panose="020B0503020204020204" charset="-122"/>
                <a:sym typeface="+mn-ea"/>
              </a:rPr>
              <a:t>。其中：一等奖学金</a:t>
            </a:r>
            <a:r>
              <a:rPr lang="en-US" altLang="zh-CN" sz="2000" dirty="0">
                <a:cs typeface="微软雅黑" panose="020B0503020204020204" charset="-122"/>
                <a:sym typeface="+mn-ea"/>
              </a:rPr>
              <a:t>1500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2%</a:t>
            </a:r>
            <a:r>
              <a:rPr lang="zh-CN" altLang="en-US" sz="2000" dirty="0">
                <a:cs typeface="微软雅黑" panose="020B0503020204020204" charset="-122"/>
                <a:sym typeface="+mn-ea"/>
              </a:rPr>
              <a:t>）；二等奖学金</a:t>
            </a:r>
            <a:r>
              <a:rPr lang="en-US" altLang="zh-CN" sz="2000" dirty="0">
                <a:cs typeface="微软雅黑" panose="020B0503020204020204" charset="-122"/>
                <a:sym typeface="+mn-ea"/>
              </a:rPr>
              <a:t>1000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5%</a:t>
            </a:r>
            <a:r>
              <a:rPr lang="zh-CN" altLang="en-US" sz="2000" dirty="0">
                <a:cs typeface="微软雅黑" panose="020B0503020204020204" charset="-122"/>
                <a:sym typeface="+mn-ea"/>
              </a:rPr>
              <a:t>）；三等奖学金</a:t>
            </a:r>
            <a:r>
              <a:rPr lang="en-US" altLang="zh-CN" sz="2000" dirty="0">
                <a:cs typeface="微软雅黑" panose="020B0503020204020204" charset="-122"/>
                <a:sym typeface="+mn-ea"/>
              </a:rPr>
              <a:t>600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8%</a:t>
            </a:r>
            <a:r>
              <a:rPr lang="zh-CN" altLang="en-US" sz="2000" dirty="0">
                <a:cs typeface="微软雅黑" panose="020B0503020204020204" charset="-122"/>
                <a:sym typeface="+mn-ea"/>
              </a:rPr>
              <a:t>）。一次性发放。 </a:t>
            </a:r>
            <a:endParaRPr lang="zh-CN" altLang="en-US" sz="2000" dirty="0">
              <a:solidFill>
                <a:srgbClr val="000000">
                  <a:lumMod val="85000"/>
                  <a:lumOff val="15000"/>
                </a:srgbClr>
              </a:solidFill>
              <a:latin typeface="Arial" panose="020B0604020202020204" pitchFamily="34" charset="0"/>
              <a:cs typeface="微软雅黑" panose="020B0503020204020204" charset="-122"/>
              <a:sym typeface="+mn-ea"/>
            </a:endParaRPr>
          </a:p>
        </p:txBody>
      </p:sp>
      <p:cxnSp>
        <p:nvCxnSpPr>
          <p:cNvPr id="42" name="直接连接符 41"/>
          <p:cNvCxnSpPr/>
          <p:nvPr>
            <p:custDataLst>
              <p:tags r:id="rId4"/>
            </p:custDataLst>
          </p:nvPr>
        </p:nvCxnSpPr>
        <p:spPr>
          <a:xfrm>
            <a:off x="2956560" y="3807460"/>
            <a:ext cx="0" cy="1172845"/>
          </a:xfrm>
          <a:prstGeom prst="line">
            <a:avLst/>
          </a:prstGeom>
          <a:ln w="38100">
            <a:solidFill>
              <a:srgbClr val="69A35B"/>
            </a:solidFill>
          </a:ln>
        </p:spPr>
        <p:style>
          <a:lnRef idx="1">
            <a:srgbClr val="1F74AD"/>
          </a:lnRef>
          <a:fillRef idx="0">
            <a:srgbClr val="1F74AD"/>
          </a:fillRef>
          <a:effectRef idx="0">
            <a:srgbClr val="1F74AD"/>
          </a:effectRef>
          <a:fontRef idx="minor">
            <a:srgbClr val="000000"/>
          </a:fontRef>
        </p:style>
      </p:cxnSp>
      <p:sp>
        <p:nvSpPr>
          <p:cNvPr id="21" name="矩形 20"/>
          <p:cNvSpPr/>
          <p:nvPr>
            <p:custDataLst>
              <p:tags r:id="rId5"/>
            </p:custDataLst>
          </p:nvPr>
        </p:nvSpPr>
        <p:spPr>
          <a:xfrm>
            <a:off x="2956650" y="2484456"/>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 name="Text Placeholder 17"/>
          <p:cNvSpPr txBox="1"/>
          <p:nvPr>
            <p:custDataLst>
              <p:tags r:id="rId6"/>
            </p:custDataLst>
          </p:nvPr>
        </p:nvSpPr>
        <p:spPr>
          <a:xfrm>
            <a:off x="1121410" y="2387600"/>
            <a:ext cx="1623695" cy="853440"/>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3498DB"/>
                </a:solidFill>
                <a:effectLst/>
                <a:uLnTx/>
                <a:uFillTx/>
                <a:latin typeface="Arial" panose="020B0604020202020204" pitchFamily="34" charset="0"/>
                <a:sym typeface="Arial" panose="020B0604020202020204" pitchFamily="34" charset="0"/>
              </a:rPr>
              <a:t>适用及评选范围</a:t>
            </a:r>
            <a:endParaRPr kumimoji="0" lang="zh-CN" altLang="en-US" sz="2000" b="1" i="0" u="none" strike="noStrike" kern="1200" cap="none" spc="300" normalizeH="0" noProof="0">
              <a:ln>
                <a:noFill/>
              </a:ln>
              <a:solidFill>
                <a:srgbClr val="3498DB"/>
              </a:solidFill>
              <a:effectLst/>
              <a:uLnTx/>
              <a:uFillTx/>
              <a:latin typeface="Arial" panose="020B0604020202020204" pitchFamily="34" charset="0"/>
              <a:sym typeface="Arial" panose="020B0604020202020204" pitchFamily="34" charset="0"/>
            </a:endParaRPr>
          </a:p>
        </p:txBody>
      </p:sp>
      <p:sp>
        <p:nvSpPr>
          <p:cNvPr id="4" name="TextBox 48"/>
          <p:cNvSpPr txBox="1"/>
          <p:nvPr>
            <p:custDataLst>
              <p:tags r:id="rId7"/>
            </p:custDataLst>
          </p:nvPr>
        </p:nvSpPr>
        <p:spPr>
          <a:xfrm>
            <a:off x="3225890" y="2476201"/>
            <a:ext cx="7822565" cy="658495"/>
          </a:xfrm>
          <a:prstGeom prst="rect">
            <a:avLst/>
          </a:prstGeom>
          <a:noFill/>
        </p:spPr>
        <p:txBody>
          <a:bodyPr wrap="square" rtlCol="0" anchor="ctr" anchorCtr="0">
            <a:normAutofit/>
          </a:bodyPr>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r>
              <a:rPr lang="zh-CN" altLang="en-US" sz="2000" dirty="0">
                <a:cs typeface="微软雅黑" panose="020B0503020204020204" charset="-122"/>
                <a:sym typeface="+mn-ea"/>
              </a:rPr>
              <a:t>参加本学年综合素质测评的大二及以上学生 </a:t>
            </a:r>
            <a:endParaRPr lang="zh-CN" altLang="en-US" sz="2000" dirty="0">
              <a:solidFill>
                <a:srgbClr val="000000">
                  <a:lumMod val="85000"/>
                  <a:lumOff val="15000"/>
                </a:srgbClr>
              </a:solidFill>
              <a:latin typeface="Arial" panose="020B0604020202020204" pitchFamily="34" charset="0"/>
              <a:cs typeface="微软雅黑" panose="020B0503020204020204" charset="-122"/>
              <a:sym typeface="+mn-ea"/>
            </a:endParaRPr>
          </a:p>
        </p:txBody>
      </p:sp>
      <p:cxnSp>
        <p:nvCxnSpPr>
          <p:cNvPr id="44" name="直接连接符 43"/>
          <p:cNvCxnSpPr/>
          <p:nvPr>
            <p:custDataLst>
              <p:tags r:id="rId8"/>
            </p:custDataLst>
          </p:nvPr>
        </p:nvCxnSpPr>
        <p:spPr>
          <a:xfrm>
            <a:off x="2956650" y="2481281"/>
            <a:ext cx="0" cy="647700"/>
          </a:xfrm>
          <a:prstGeom prst="line">
            <a:avLst/>
          </a:prstGeom>
          <a:ln w="38100">
            <a:solidFill>
              <a:srgbClr val="3498DB"/>
            </a:solidFill>
          </a:ln>
        </p:spPr>
        <p:style>
          <a:lnRef idx="1">
            <a:srgbClr val="1F74AD"/>
          </a:lnRef>
          <a:fillRef idx="0">
            <a:srgbClr val="1F74AD"/>
          </a:fillRef>
          <a:effectRef idx="0">
            <a:srgbClr val="1F74AD"/>
          </a:effectRef>
          <a:fontRef idx="minor">
            <a:srgbClr val="000000"/>
          </a:fontRef>
        </p:style>
      </p:cxnSp>
      <p:sp>
        <p:nvSpPr>
          <p:cNvPr id="13" name="矩形 12"/>
          <p:cNvSpPr/>
          <p:nvPr>
            <p:custDataLst>
              <p:tags r:id="rId9"/>
            </p:custDataLst>
          </p:nvPr>
        </p:nvSpPr>
        <p:spPr>
          <a:xfrm>
            <a:off x="2956650" y="1248111"/>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Text Placeholder 17"/>
          <p:cNvSpPr txBox="1"/>
          <p:nvPr>
            <p:custDataLst>
              <p:tags r:id="rId10"/>
            </p:custDataLst>
          </p:nvPr>
        </p:nvSpPr>
        <p:spPr>
          <a:xfrm>
            <a:off x="1121500" y="1347806"/>
            <a:ext cx="1623695" cy="460375"/>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1F74AD"/>
                </a:solidFill>
                <a:effectLst/>
                <a:uLnTx/>
                <a:uFillTx/>
                <a:latin typeface="Arial" panose="020B0604020202020204" pitchFamily="34" charset="0"/>
                <a:sym typeface="Arial" panose="020B0604020202020204" pitchFamily="34" charset="0"/>
              </a:rPr>
              <a:t>开展时间</a:t>
            </a:r>
            <a:endParaRPr kumimoji="0" lang="zh-CN" altLang="en-US" sz="2000" b="1" i="0" u="none" strike="noStrike" kern="1200" cap="none" spc="300" normalizeH="0" noProof="0">
              <a:ln>
                <a:noFill/>
              </a:ln>
              <a:solidFill>
                <a:srgbClr val="1F74AD"/>
              </a:solidFill>
              <a:effectLst/>
              <a:uLnTx/>
              <a:uFillTx/>
              <a:latin typeface="Arial" panose="020B0604020202020204" pitchFamily="34" charset="0"/>
              <a:sym typeface="Arial" panose="020B0604020202020204" pitchFamily="34" charset="0"/>
            </a:endParaRPr>
          </a:p>
        </p:txBody>
      </p:sp>
      <p:sp>
        <p:nvSpPr>
          <p:cNvPr id="2" name="TextBox 48"/>
          <p:cNvSpPr txBox="1"/>
          <p:nvPr>
            <p:custDataLst>
              <p:tags r:id="rId11"/>
            </p:custDataLst>
          </p:nvPr>
        </p:nvSpPr>
        <p:spPr>
          <a:xfrm>
            <a:off x="3225890" y="1239856"/>
            <a:ext cx="7822565" cy="658495"/>
          </a:xfrm>
          <a:prstGeom prst="rect">
            <a:avLst/>
          </a:prstGeom>
          <a:noFill/>
        </p:spPr>
        <p:txBody>
          <a:bodyPr wrap="square" rtlCol="0" anchor="ctr" anchorCtr="0">
            <a:normAutofit/>
          </a:bodyPr>
          <a:lstStyle>
            <a:defPPr>
              <a:defRPr lang="zh-CN"/>
            </a:defPPr>
            <a:lvl1pPr>
              <a:lnSpc>
                <a:spcPct val="120000"/>
              </a:lnSpc>
              <a:defRPr sz="1400" spc="150">
                <a:solidFill>
                  <a:sysClr val="window" lastClr="FFFFFF">
                    <a:lumMod val="65000"/>
                  </a:sysClr>
                </a:solidFill>
                <a:latin typeface="微软雅黑" panose="020B0503020204020204" charset="-122"/>
                <a:ea typeface="微软雅黑" panose="020B0503020204020204" charset="-122"/>
              </a:defRPr>
            </a:lvl1pPr>
          </a:lstStyle>
          <a:p>
            <a:pPr marL="0" marR="0" lvl="0" indent="0" algn="l" defTabSz="914400" rtl="0" eaLnBrk="1" fontAlgn="auto" latinLnBrk="0" hangingPunct="1">
              <a:buClrTx/>
              <a:buSzTx/>
              <a:buFontTx/>
              <a:buNone/>
            </a:pPr>
            <a:r>
              <a:rPr lang="zh-CN" altLang="en-US" sz="2000" dirty="0">
                <a:solidFill>
                  <a:srgbClr val="000000">
                    <a:lumMod val="75000"/>
                    <a:lumOff val="25000"/>
                  </a:srgbClr>
                </a:solidFill>
                <a:cs typeface="微软雅黑" panose="020B0503020204020204" charset="-122"/>
                <a:sym typeface="+mn-ea"/>
              </a:rPr>
              <a:t>预计11月（以学校具体通知为准）</a:t>
            </a:r>
            <a:r>
              <a:rPr lang="zh-CN" altLang="en-US" sz="2000" dirty="0">
                <a:solidFill>
                  <a:schemeClr val="tx1"/>
                </a:solidFill>
                <a:sym typeface="+mn-ea"/>
              </a:rPr>
              <a:t> </a:t>
            </a:r>
            <a:endParaRPr kumimoji="0" lang="zh-CN" altLang="en-US" sz="2000" b="0" i="0" u="none" strike="noStrike" kern="1200" cap="none" spc="150" normalizeH="0" noProof="0" dirty="0">
              <a:ln>
                <a:noFill/>
              </a:ln>
              <a:solidFill>
                <a:schemeClr val="tx1"/>
              </a:solidFill>
              <a:effectLst/>
              <a:uLnTx/>
              <a:uFillTx/>
              <a:latin typeface="Arial" panose="020B0604020202020204" pitchFamily="34" charset="0"/>
              <a:sym typeface="+mn-ea"/>
            </a:endParaRPr>
          </a:p>
        </p:txBody>
      </p:sp>
      <p:cxnSp>
        <p:nvCxnSpPr>
          <p:cNvPr id="45" name="直接连接符 44"/>
          <p:cNvCxnSpPr/>
          <p:nvPr>
            <p:custDataLst>
              <p:tags r:id="rId12"/>
            </p:custDataLst>
          </p:nvPr>
        </p:nvCxnSpPr>
        <p:spPr>
          <a:xfrm>
            <a:off x="2956650" y="1244936"/>
            <a:ext cx="0" cy="647700"/>
          </a:xfrm>
          <a:prstGeom prst="line">
            <a:avLst/>
          </a:prstGeom>
          <a:ln w="38100">
            <a:solidFill>
              <a:srgbClr val="1F74AD"/>
            </a:solidFill>
          </a:ln>
        </p:spPr>
        <p:style>
          <a:lnRef idx="1">
            <a:srgbClr val="1F74AD"/>
          </a:lnRef>
          <a:fillRef idx="0">
            <a:srgbClr val="1F74AD"/>
          </a:fillRef>
          <a:effectRef idx="0">
            <a:srgbClr val="1F74AD"/>
          </a:effectRef>
          <a:fontRef idx="minor">
            <a:srgbClr val="000000"/>
          </a:fontRef>
        </p:style>
      </p:cxnSp>
      <p:sp>
        <p:nvSpPr>
          <p:cNvPr id="12" name="副标题 11"/>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custDataLst>
              <p:tags r:id="rId1"/>
            </p:custDataLst>
          </p:nvPr>
        </p:nvSpPr>
        <p:spPr>
          <a:xfrm>
            <a:off x="2725510" y="4776171"/>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5" name="Text Placeholder 17"/>
          <p:cNvSpPr txBox="1"/>
          <p:nvPr>
            <p:custDataLst>
              <p:tags r:id="rId2"/>
            </p:custDataLst>
          </p:nvPr>
        </p:nvSpPr>
        <p:spPr>
          <a:xfrm>
            <a:off x="890270" y="4776470"/>
            <a:ext cx="1623695" cy="575945"/>
          </a:xfrm>
          <a:prstGeom prst="rect">
            <a:avLst/>
          </a:prstGeom>
          <a:noFill/>
        </p:spPr>
        <p:txBody>
          <a:bodyPr wrap="square" rtlCol="0" anchor="b" anchorCtr="0">
            <a:normAutofit/>
          </a:bodyPr>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3498DB"/>
                </a:solidFill>
                <a:effectLst/>
                <a:uLnTx/>
                <a:uFillTx/>
                <a:latin typeface="微软雅黑" panose="020B0503020204020204" charset="-122"/>
                <a:ea typeface="微软雅黑" panose="020B0503020204020204" charset="-122"/>
                <a:sym typeface="Arial" panose="020B0604020202020204" pitchFamily="34" charset="0"/>
              </a:rPr>
              <a:t>评定依据</a:t>
            </a:r>
            <a:endParaRPr kumimoji="0" lang="zh-CN" altLang="en-US" sz="2000" b="1" i="0" u="none" strike="noStrike" kern="1200" cap="none" spc="300" normalizeH="0" noProof="0">
              <a:ln>
                <a:noFill/>
              </a:ln>
              <a:solidFill>
                <a:srgbClr val="3498DB"/>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2" name="TextBox 48"/>
          <p:cNvSpPr txBox="1"/>
          <p:nvPr>
            <p:custDataLst>
              <p:tags r:id="rId3"/>
            </p:custDataLst>
          </p:nvPr>
        </p:nvSpPr>
        <p:spPr>
          <a:xfrm>
            <a:off x="2994750" y="4767916"/>
            <a:ext cx="7822565" cy="658495"/>
          </a:xfrm>
          <a:prstGeom prst="rect">
            <a:avLst/>
          </a:prstGeom>
          <a:noFill/>
        </p:spPr>
        <p:txBody>
          <a:bodyPr wrap="square" rtlCol="0" anchor="ctr" anchorCtr="0">
            <a:normAutofit/>
          </a:bodyPr>
          <a:p>
            <a:pPr algn="l">
              <a:lnSpc>
                <a:spcPct val="120000"/>
              </a:lnSpc>
              <a:buClrTx/>
              <a:buSzTx/>
              <a:buFontTx/>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综合奖学金评定以学生综合素质评价成绩为基本依据</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4" name="直接连接符 43"/>
          <p:cNvCxnSpPr/>
          <p:nvPr>
            <p:custDataLst>
              <p:tags r:id="rId4"/>
            </p:custDataLst>
          </p:nvPr>
        </p:nvCxnSpPr>
        <p:spPr>
          <a:xfrm>
            <a:off x="2725510" y="4772996"/>
            <a:ext cx="0" cy="647700"/>
          </a:xfrm>
          <a:prstGeom prst="line">
            <a:avLst/>
          </a:prstGeom>
          <a:ln w="38100">
            <a:solidFill>
              <a:srgbClr val="3498DB"/>
            </a:solidFill>
          </a:ln>
        </p:spPr>
        <p:style>
          <a:lnRef idx="1">
            <a:srgbClr val="1F74AD"/>
          </a:lnRef>
          <a:fillRef idx="0">
            <a:srgbClr val="1F74AD"/>
          </a:fillRef>
          <a:effectRef idx="0">
            <a:srgbClr val="1F74AD"/>
          </a:effectRef>
          <a:fontRef idx="minor">
            <a:srgbClr val="000000"/>
          </a:fontRef>
        </p:style>
      </p:cxnSp>
      <p:sp>
        <p:nvSpPr>
          <p:cNvPr id="13" name="矩形 12"/>
          <p:cNvSpPr/>
          <p:nvPr>
            <p:custDataLst>
              <p:tags r:id="rId5"/>
            </p:custDataLst>
          </p:nvPr>
        </p:nvSpPr>
        <p:spPr>
          <a:xfrm>
            <a:off x="2725420" y="1248410"/>
            <a:ext cx="8126730" cy="259143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6" name="Text Placeholder 17"/>
          <p:cNvSpPr txBox="1"/>
          <p:nvPr>
            <p:custDataLst>
              <p:tags r:id="rId6"/>
            </p:custDataLst>
          </p:nvPr>
        </p:nvSpPr>
        <p:spPr>
          <a:xfrm>
            <a:off x="890360" y="2313641"/>
            <a:ext cx="1623695" cy="460375"/>
          </a:xfrm>
          <a:prstGeom prst="rect">
            <a:avLst/>
          </a:prstGeom>
          <a:noFill/>
        </p:spPr>
        <p:txBody>
          <a:bodyPr wrap="square" rtlCol="0" anchor="b" anchorCtr="0">
            <a:normAutofit/>
          </a:bodyPr>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1F74AD"/>
                </a:solidFill>
                <a:effectLst/>
                <a:uLnTx/>
                <a:uFillTx/>
                <a:latin typeface="微软雅黑" panose="020B0503020204020204" charset="-122"/>
                <a:ea typeface="微软雅黑" panose="020B0503020204020204" charset="-122"/>
                <a:sym typeface="Arial" panose="020B0604020202020204" pitchFamily="34" charset="0"/>
              </a:rPr>
              <a:t>评审条件</a:t>
            </a:r>
            <a:endParaRPr kumimoji="0" lang="zh-CN" altLang="en-US" sz="2000" b="1" i="0" u="none" strike="noStrike" kern="1200" cap="none" spc="300" normalizeH="0" noProof="0">
              <a:ln>
                <a:noFill/>
              </a:ln>
              <a:solidFill>
                <a:srgbClr val="1F74AD"/>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 name="TextBox 48"/>
          <p:cNvSpPr txBox="1"/>
          <p:nvPr>
            <p:custDataLst>
              <p:tags r:id="rId7"/>
            </p:custDataLst>
          </p:nvPr>
        </p:nvSpPr>
        <p:spPr>
          <a:xfrm>
            <a:off x="2994660" y="1240155"/>
            <a:ext cx="7822565" cy="2599690"/>
          </a:xfrm>
          <a:prstGeom prst="rect">
            <a:avLst/>
          </a:prstGeom>
          <a:noFill/>
        </p:spPr>
        <p:txBody>
          <a:bodyPr wrap="square" rtlCol="0" anchor="ctr" anchorCtr="0">
            <a:normAutofit lnSpcReduction="10000"/>
          </a:bodyPr>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1</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）坚决拥护党的路线方针政策，遵守国家法律、法规以及学校的各项规章制度；</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2</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明礼诚信，尊师爱校，团结友善，勤俭自强，积极参加各项有益的集体活动；</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3</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勤奋学习，善于创造，成绩优良。</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5" name="直接连接符 44"/>
          <p:cNvCxnSpPr/>
          <p:nvPr>
            <p:custDataLst>
              <p:tags r:id="rId8"/>
            </p:custDataLst>
          </p:nvPr>
        </p:nvCxnSpPr>
        <p:spPr>
          <a:xfrm>
            <a:off x="2725420" y="1245235"/>
            <a:ext cx="0" cy="2581910"/>
          </a:xfrm>
          <a:prstGeom prst="line">
            <a:avLst/>
          </a:prstGeom>
          <a:ln w="38100">
            <a:solidFill>
              <a:srgbClr val="1F74AD"/>
            </a:solidFill>
          </a:ln>
        </p:spPr>
        <p:style>
          <a:lnRef idx="1">
            <a:srgbClr val="1F74AD"/>
          </a:lnRef>
          <a:fillRef idx="0">
            <a:srgbClr val="1F74AD"/>
          </a:fillRef>
          <a:effectRef idx="0">
            <a:srgbClr val="1F74AD"/>
          </a:effectRef>
          <a:fontRef idx="minor">
            <a:srgbClr val="000000"/>
          </a:fontRef>
        </p:style>
      </p:cxnSp>
      <p:sp>
        <p:nvSpPr>
          <p:cNvPr id="9" name="副标题 8"/>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内容占位符 7"/>
          <p:cNvSpPr>
            <a:spLocks noGrp="1"/>
          </p:cNvSpPr>
          <p:nvPr>
            <p:ph idx="1"/>
          </p:nvPr>
        </p:nvSpPr>
        <p:spPr>
          <a:xfrm>
            <a:off x="5869305" y="1266825"/>
            <a:ext cx="5163185" cy="4324350"/>
          </a:xfrm>
          <a:noFill/>
          <a:extLst>
            <a:ext uri="{909E8E84-426E-40DD-AFC4-6F175D3DCCD1}">
              <a14:hiddenFill xmlns:a14="http://schemas.microsoft.com/office/drawing/2010/main">
                <a:solidFill>
                  <a:schemeClr val="accent1">
                    <a:lumMod val="20000"/>
                    <a:lumOff val="80000"/>
                  </a:schemeClr>
                </a:solidFill>
              </a14:hiddenFill>
            </a:ext>
          </a:extLst>
        </p:spPr>
        <p:txBody>
          <a:bodyPr>
            <a:normAutofit/>
          </a:bodyPr>
          <a:p>
            <a:pPr marL="0" indent="0">
              <a:lnSpc>
                <a:spcPct val="140000"/>
              </a:lnSpc>
              <a:buNone/>
            </a:pPr>
            <a:r>
              <a:rPr lang="en-US" altLang="zh-CN" dirty="0">
                <a:latin typeface="微软雅黑" panose="020B0503020204020204" charset="-122"/>
                <a:ea typeface="微软雅黑" panose="020B0503020204020204" charset="-122"/>
                <a:cs typeface="微软雅黑" panose="020B0503020204020204" charset="-122"/>
              </a:rPr>
              <a:t>Part1  </a:t>
            </a:r>
            <a:r>
              <a:rPr lang="zh-CN" altLang="en-US" dirty="0">
                <a:latin typeface="微软雅黑" panose="020B0503020204020204" charset="-122"/>
                <a:ea typeface="微软雅黑" panose="020B0503020204020204" charset="-122"/>
                <a:cs typeface="微软雅黑" panose="020B0503020204020204" charset="-122"/>
              </a:rPr>
              <a:t>家庭经济困难学生认定</a:t>
            </a:r>
            <a:endParaRPr lang="en-US" altLang="zh-CN" sz="2800" dirty="0">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Part2  </a:t>
            </a:r>
            <a:r>
              <a:rPr lang="zh-CN" altLang="en-US" dirty="0">
                <a:latin typeface="微软雅黑" panose="020B0503020204020204" charset="-122"/>
                <a:ea typeface="微软雅黑" panose="020B0503020204020204" charset="-122"/>
                <a:cs typeface="微软雅黑" panose="020B0503020204020204" charset="-122"/>
              </a:rPr>
              <a:t>国家三金</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Part3  </a:t>
            </a:r>
            <a:r>
              <a:rPr lang="zh-CN" altLang="en-US" dirty="0">
                <a:latin typeface="微软雅黑" panose="020B0503020204020204" charset="-122"/>
                <a:ea typeface="微软雅黑" panose="020B0503020204020204" charset="-122"/>
                <a:cs typeface="微软雅黑" panose="020B0503020204020204" charset="-122"/>
              </a:rPr>
              <a:t>学生综合奖学金</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Part4  </a:t>
            </a:r>
            <a:r>
              <a:rPr lang="zh-CN" altLang="en-US" dirty="0">
                <a:latin typeface="微软雅黑" panose="020B0503020204020204" charset="-122"/>
                <a:ea typeface="微软雅黑" panose="020B0503020204020204" charset="-122"/>
                <a:cs typeface="微软雅黑" panose="020B0503020204020204" charset="-122"/>
              </a:rPr>
              <a:t>国家助学贷款</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Part5  </a:t>
            </a:r>
            <a:r>
              <a:rPr lang="zh-CN" altLang="en-US" dirty="0">
                <a:latin typeface="微软雅黑" panose="020B0503020204020204" charset="-122"/>
                <a:ea typeface="微软雅黑" panose="020B0503020204020204" charset="-122"/>
                <a:cs typeface="微软雅黑" panose="020B0503020204020204" charset="-122"/>
              </a:rPr>
              <a:t>服兵役国家教育资助</a:t>
            </a:r>
            <a:endParaRPr lang="zh-CN" altLang="en-US" dirty="0">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sym typeface="+mn-ea"/>
              </a:rPr>
              <a:t>Part6 </a:t>
            </a:r>
            <a:r>
              <a:rPr lang="zh-CN" altLang="en-US" dirty="0">
                <a:latin typeface="微软雅黑" panose="020B0503020204020204" charset="-122"/>
                <a:ea typeface="微软雅黑" panose="020B0503020204020204" charset="-122"/>
                <a:cs typeface="微软雅黑" panose="020B0503020204020204" charset="-122"/>
                <a:sym typeface="+mn-ea"/>
              </a:rPr>
              <a:t> </a:t>
            </a:r>
            <a:r>
              <a:rPr lang="zh-CN" altLang="en-US" dirty="0">
                <a:latin typeface="微软雅黑" panose="020B0503020204020204" charset="-122"/>
                <a:ea typeface="微软雅黑" panose="020B0503020204020204" charset="-122"/>
                <a:cs typeface="微软雅黑" panose="020B0503020204020204" charset="-122"/>
                <a:sym typeface="+mn-ea"/>
              </a:rPr>
              <a:t>校内资助</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董事长批准</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7.</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4" name="副标题 13"/>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4</a:t>
            </a:r>
            <a:endParaRPr lang="en-US" sz="8000" dirty="0">
              <a:solidFill>
                <a:schemeClr val="bg1"/>
              </a:solidFill>
              <a:latin typeface="+mj-ea"/>
              <a:ea typeface="+mj-ea"/>
            </a:endParaRPr>
          </a:p>
        </p:txBody>
      </p:sp>
      <p:sp>
        <p:nvSpPr>
          <p:cNvPr id="22" name="文本占位符 21"/>
          <p:cNvSpPr>
            <a:spLocks noGrp="1"/>
          </p:cNvSpPr>
          <p:nvPr/>
        </p:nvSpPr>
        <p:spPr>
          <a:xfrm>
            <a:off x="4272735" y="3649241"/>
            <a:ext cx="3699838" cy="998537"/>
          </a:xfrm>
          <a:prstGeom prst="rect">
            <a:avLst/>
          </a:prstGeom>
        </p:spPr>
        <p:txBody>
          <a:bodyPr vert="horz" lIns="91440" tIns="45720" rIns="91440" bIns="45720" rtlCol="0">
            <a:normAutofit fontScale="92500"/>
          </a:bodyPr>
          <a:lstStyle>
            <a:lvl1pPr marL="0" indent="0" algn="ctr">
              <a:buNone/>
              <a:defRPr>
                <a:solidFill>
                  <a:schemeClr val="bg1"/>
                </a:solidFill>
              </a:defRPr>
            </a:lvl1pPr>
          </a:lstStyle>
          <a:p>
            <a:pPr lvl="0"/>
            <a:r>
              <a:rPr lang="zh-CN" altLang="en-US" sz="4800" dirty="0">
                <a:sym typeface="+mn-ea"/>
              </a:rPr>
              <a:t>国家助学贷款</a:t>
            </a:r>
            <a:endParaRPr lang="zh-CN" altLang="en-US" sz="4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 name="矩形 64"/>
          <p:cNvSpPr/>
          <p:nvPr>
            <p:custDataLst>
              <p:tags r:id="rId1"/>
            </p:custDataLst>
          </p:nvPr>
        </p:nvSpPr>
        <p:spPr>
          <a:xfrm flipH="1">
            <a:off x="794703" y="4892498"/>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7" name="任意多边形: 形状 66"/>
          <p:cNvSpPr>
            <a:spLocks noChangeAspect="1"/>
          </p:cNvSpPr>
          <p:nvPr>
            <p:custDataLst>
              <p:tags r:id="rId2"/>
            </p:custDataLst>
          </p:nvPr>
        </p:nvSpPr>
        <p:spPr>
          <a:xfrm flipH="1">
            <a:off x="794703" y="4892498"/>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8" name="文本框 47"/>
          <p:cNvSpPr txBox="1"/>
          <p:nvPr>
            <p:custDataLst>
              <p:tags r:id="rId3"/>
            </p:custDataLst>
          </p:nvPr>
        </p:nvSpPr>
        <p:spPr>
          <a:xfrm flipH="1">
            <a:off x="2370392" y="5320711"/>
            <a:ext cx="7580693" cy="904829"/>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自202</a:t>
            </a:r>
            <a:r>
              <a:rPr lang="en-US" altLang="zh-CN" sz="1800" dirty="0">
                <a:latin typeface="微软雅黑" panose="020B0503020204020204" charset="-122"/>
                <a:ea typeface="微软雅黑" panose="020B0503020204020204" charset="-122"/>
                <a:cs typeface="微软雅黑" panose="020B0503020204020204" charset="-122"/>
                <a:sym typeface="+mn-ea"/>
              </a:rPr>
              <a:t>4</a:t>
            </a:r>
            <a:r>
              <a:rPr lang="zh-CN" altLang="en-US" sz="1800" dirty="0">
                <a:latin typeface="微软雅黑" panose="020B0503020204020204" charset="-122"/>
                <a:ea typeface="微软雅黑" panose="020B0503020204020204" charset="-122"/>
                <a:cs typeface="微软雅黑" panose="020B0503020204020204" charset="-122"/>
                <a:sym typeface="+mn-ea"/>
              </a:rPr>
              <a:t>年秋季学期起，全日制普通本专科学生每人每年申请贷款额度提高至</a:t>
            </a:r>
            <a:r>
              <a:rPr lang="en-US" sz="1800" dirty="0">
                <a:latin typeface="微软雅黑" panose="020B0503020204020204" charset="-122"/>
                <a:ea typeface="微软雅黑" panose="020B0503020204020204" charset="-122"/>
                <a:cs typeface="微软雅黑" panose="020B0503020204020204" charset="-122"/>
                <a:sym typeface="+mn-ea"/>
              </a:rPr>
              <a:t>20</a:t>
            </a:r>
            <a:r>
              <a:rPr lang="zh-CN" altLang="en-US" sz="1800" dirty="0">
                <a:latin typeface="微软雅黑" panose="020B0503020204020204" charset="-122"/>
                <a:ea typeface="微软雅黑" panose="020B0503020204020204" charset="-122"/>
                <a:cs typeface="微软雅黑" panose="020B0503020204020204" charset="-122"/>
                <a:sym typeface="+mn-ea"/>
              </a:rPr>
              <a:t>000元，</a:t>
            </a:r>
            <a:r>
              <a:rPr lang="zh-CN" altLang="en-US" sz="1800" dirty="0">
                <a:latin typeface="微软雅黑" panose="020B0503020204020204" charset="-122"/>
                <a:ea typeface="微软雅黑" panose="020B0503020204020204" charset="-122"/>
                <a:cs typeface="微软雅黑" panose="020B0503020204020204" charset="-122"/>
                <a:sym typeface="+mn-ea"/>
              </a:rPr>
              <a:t>优先用于支付在校期间学费和住宿费，超出部分可用于弥补日常生活费。</a:t>
            </a:r>
            <a:endParaRPr lang="zh-CN" altLang="en-US" sz="180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49" name="文本框 48"/>
          <p:cNvSpPr txBox="1"/>
          <p:nvPr>
            <p:custDataLst>
              <p:tags r:id="rId4"/>
            </p:custDataLst>
          </p:nvPr>
        </p:nvSpPr>
        <p:spPr>
          <a:xfrm flipH="1">
            <a:off x="2370221" y="4971878"/>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贷款额度</a:t>
            </a:r>
            <a:endParaRPr lang="zh-CN" altLang="en-US" b="1" dirty="0">
              <a:sym typeface="+mn-ea"/>
            </a:endParaRPr>
          </a:p>
        </p:txBody>
      </p:sp>
      <p:sp>
        <p:nvSpPr>
          <p:cNvPr id="45" name="文本框 44"/>
          <p:cNvSpPr txBox="1"/>
          <p:nvPr>
            <p:custDataLst>
              <p:tags r:id="rId5"/>
            </p:custDataLst>
          </p:nvPr>
        </p:nvSpPr>
        <p:spPr>
          <a:xfrm flipH="1">
            <a:off x="854267" y="4956490"/>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04</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3" name="矩形 32"/>
          <p:cNvSpPr/>
          <p:nvPr>
            <p:custDataLst>
              <p:tags r:id="rId6"/>
            </p:custDataLst>
          </p:nvPr>
        </p:nvSpPr>
        <p:spPr>
          <a:xfrm flipH="1">
            <a:off x="794703" y="3846946"/>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4" name="任意多边形: 形状 33"/>
          <p:cNvSpPr>
            <a:spLocks noChangeAspect="1"/>
          </p:cNvSpPr>
          <p:nvPr>
            <p:custDataLst>
              <p:tags r:id="rId7"/>
            </p:custDataLst>
          </p:nvPr>
        </p:nvSpPr>
        <p:spPr>
          <a:xfrm flipH="1">
            <a:off x="794703" y="3846946"/>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8" name="文本框 37"/>
          <p:cNvSpPr txBox="1"/>
          <p:nvPr>
            <p:custDataLst>
              <p:tags r:id="rId8"/>
            </p:custDataLst>
          </p:nvPr>
        </p:nvSpPr>
        <p:spPr>
          <a:xfrm flipH="1">
            <a:off x="2370455" y="4130040"/>
            <a:ext cx="9030970" cy="621030"/>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1</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原则上申请贷款学生需为本年度家庭经济困难学生；            </a:t>
            </a:r>
            <a:endParaRPr lang="zh-CN" altLang="en-US" sz="1800" dirty="0">
              <a:latin typeface="微软雅黑" panose="020B0503020204020204" charset="-122"/>
              <a:ea typeface="微软雅黑" panose="020B0503020204020204" charset="-122"/>
              <a:cs typeface="微软雅黑" panose="020B0503020204020204" charset="-122"/>
              <a:sym typeface="+mn-ea"/>
            </a:endParaRPr>
          </a:p>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2</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不让一名学生因家庭经济困难而失学”，坚持“应贷尽贷”。 </a:t>
            </a:r>
            <a:endParaRPr lang="zh-CN" altLang="en-US" sz="1800" dirty="0">
              <a:latin typeface="微软雅黑" panose="020B0503020204020204" charset="-122"/>
              <a:ea typeface="微软雅黑" panose="020B0503020204020204" charset="-122"/>
              <a:cs typeface="微软雅黑" panose="020B0503020204020204" charset="-122"/>
              <a:sym typeface="+mn-ea"/>
            </a:endParaRPr>
          </a:p>
          <a:p>
            <a:pPr lvl="0" algn="l">
              <a:lnSpc>
                <a:spcPct val="120000"/>
              </a:lnSpc>
              <a:buClrTx/>
              <a:buSzTx/>
              <a:buFontTx/>
            </a:pPr>
            <a:endParaRPr lang="zh-CN" altLang="en-US" sz="1800" dirty="0">
              <a:latin typeface="微软雅黑" panose="020B0503020204020204" charset="-122"/>
              <a:ea typeface="微软雅黑" panose="020B0503020204020204" charset="-122"/>
              <a:cs typeface="微软雅黑" panose="020B0503020204020204" charset="-122"/>
              <a:sym typeface="+mn-ea"/>
            </a:endParaRPr>
          </a:p>
        </p:txBody>
      </p:sp>
      <p:sp>
        <p:nvSpPr>
          <p:cNvPr id="41" name="文本框 40"/>
          <p:cNvSpPr txBox="1"/>
          <p:nvPr>
            <p:custDataLst>
              <p:tags r:id="rId9"/>
            </p:custDataLst>
          </p:nvPr>
        </p:nvSpPr>
        <p:spPr>
          <a:xfrm flipH="1">
            <a:off x="2370221" y="3781933"/>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注意事项</a:t>
            </a:r>
            <a:r>
              <a:rPr lang="zh-CN" altLang="en-US" b="1" dirty="0">
                <a:sym typeface="+mn-ea"/>
              </a:rPr>
              <a:t> </a:t>
            </a:r>
            <a:endParaRPr lang="zh-CN" altLang="en-US" b="1" dirty="0">
              <a:sym typeface="+mn-ea"/>
            </a:endParaRPr>
          </a:p>
        </p:txBody>
      </p:sp>
      <p:sp>
        <p:nvSpPr>
          <p:cNvPr id="37" name="文本框 36"/>
          <p:cNvSpPr txBox="1"/>
          <p:nvPr>
            <p:custDataLst>
              <p:tags r:id="rId10"/>
            </p:custDataLst>
          </p:nvPr>
        </p:nvSpPr>
        <p:spPr>
          <a:xfrm flipH="1">
            <a:off x="854268" y="3910938"/>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3" name="矩形 42"/>
          <p:cNvSpPr/>
          <p:nvPr>
            <p:custDataLst>
              <p:tags r:id="rId11"/>
            </p:custDataLst>
          </p:nvPr>
        </p:nvSpPr>
        <p:spPr>
          <a:xfrm flipH="1">
            <a:off x="794703" y="2801394"/>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4" name="任意多边形: 形状 43"/>
          <p:cNvSpPr>
            <a:spLocks noChangeAspect="1"/>
          </p:cNvSpPr>
          <p:nvPr>
            <p:custDataLst>
              <p:tags r:id="rId12"/>
            </p:custDataLst>
          </p:nvPr>
        </p:nvSpPr>
        <p:spPr>
          <a:xfrm flipH="1">
            <a:off x="794703" y="2801394"/>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13"/>
            </p:custDataLst>
          </p:nvPr>
        </p:nvSpPr>
        <p:spPr>
          <a:xfrm flipH="1">
            <a:off x="2370221" y="3107071"/>
            <a:ext cx="6707984" cy="261762"/>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家庭经济困难学生 </a:t>
            </a:r>
            <a:endParaRPr lang="zh-CN" altLang="en-US" sz="1800" dirty="0">
              <a:latin typeface="微软雅黑" panose="020B0503020204020204" charset="-122"/>
              <a:ea typeface="微软雅黑" panose="020B0503020204020204" charset="-122"/>
              <a:cs typeface="微软雅黑" panose="020B0503020204020204" charset="-122"/>
              <a:sym typeface="+mn-ea"/>
            </a:endParaRPr>
          </a:p>
        </p:txBody>
      </p:sp>
      <p:sp>
        <p:nvSpPr>
          <p:cNvPr id="51" name="文本框 50"/>
          <p:cNvSpPr txBox="1"/>
          <p:nvPr>
            <p:custDataLst>
              <p:tags r:id="rId14"/>
            </p:custDataLst>
          </p:nvPr>
        </p:nvSpPr>
        <p:spPr>
          <a:xfrm flipH="1">
            <a:off x="2370221" y="2758459"/>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适用范围</a:t>
            </a:r>
            <a:endParaRPr lang="zh-CN" altLang="en-US" b="1" dirty="0">
              <a:sym typeface="+mn-ea"/>
            </a:endParaRPr>
          </a:p>
        </p:txBody>
      </p:sp>
      <p:sp>
        <p:nvSpPr>
          <p:cNvPr id="47" name="文本框 46"/>
          <p:cNvSpPr txBox="1"/>
          <p:nvPr>
            <p:custDataLst>
              <p:tags r:id="rId15"/>
            </p:custDataLst>
          </p:nvPr>
        </p:nvSpPr>
        <p:spPr>
          <a:xfrm flipH="1">
            <a:off x="854268" y="2865386"/>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3" name="矩形 52"/>
          <p:cNvSpPr/>
          <p:nvPr>
            <p:custDataLst>
              <p:tags r:id="rId16"/>
            </p:custDataLst>
          </p:nvPr>
        </p:nvSpPr>
        <p:spPr>
          <a:xfrm flipH="1">
            <a:off x="794703" y="1755842"/>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形状 53"/>
          <p:cNvSpPr/>
          <p:nvPr>
            <p:custDataLst>
              <p:tags r:id="rId17"/>
            </p:custDataLst>
          </p:nvPr>
        </p:nvSpPr>
        <p:spPr>
          <a:xfrm flipH="1">
            <a:off x="794703" y="1755842"/>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8"/>
            </p:custDataLst>
          </p:nvPr>
        </p:nvSpPr>
        <p:spPr>
          <a:xfrm flipH="1">
            <a:off x="2370221" y="2061583"/>
            <a:ext cx="6707984" cy="261762"/>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20000"/>
              </a:lnSpc>
            </a:pPr>
            <a:r>
              <a:rPr lang="zh-CN" altLang="en-US" sz="1800" dirty="0">
                <a:latin typeface="微软雅黑" panose="020B0503020204020204" charset="-122"/>
                <a:ea typeface="微软雅黑" panose="020B0503020204020204" charset="-122"/>
                <a:cs typeface="微软雅黑" panose="020B0503020204020204" charset="-122"/>
                <a:sym typeface="+mn-ea"/>
              </a:rPr>
              <a:t>预计</a:t>
            </a:r>
            <a:r>
              <a:rPr lang="en-US" altLang="zh-CN" sz="1800" dirty="0">
                <a:latin typeface="微软雅黑" panose="020B0503020204020204" charset="-122"/>
                <a:ea typeface="微软雅黑" panose="020B0503020204020204" charset="-122"/>
                <a:cs typeface="微软雅黑" panose="020B0503020204020204" charset="-122"/>
                <a:sym typeface="+mn-ea"/>
              </a:rPr>
              <a:t>9-11</a:t>
            </a:r>
            <a:r>
              <a:rPr lang="zh-CN" altLang="en-US" sz="1800" dirty="0">
                <a:latin typeface="微软雅黑" panose="020B0503020204020204" charset="-122"/>
                <a:ea typeface="微软雅黑" panose="020B0503020204020204" charset="-122"/>
                <a:cs typeface="微软雅黑" panose="020B0503020204020204" charset="-122"/>
                <a:sym typeface="+mn-ea"/>
              </a:rPr>
              <a:t>月（以学校具体通知为准） </a:t>
            </a:r>
            <a:endParaRPr lang="zh-CN" altLang="en-US" sz="1800" dirty="0">
              <a:solidFill>
                <a:srgbClr val="000000">
                  <a:lumMod val="50000"/>
                  <a:lumOff val="5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custDataLst>
              <p:tags r:id="rId19"/>
            </p:custDataLst>
          </p:nvPr>
        </p:nvSpPr>
        <p:spPr>
          <a:xfrm flipH="1">
            <a:off x="2370221" y="1712971"/>
            <a:ext cx="6707984" cy="315343"/>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b="1" dirty="0">
                <a:sym typeface="+mn-ea"/>
              </a:rPr>
              <a:t>开展时间</a:t>
            </a:r>
            <a:endParaRPr lang="zh-CN" altLang="en-US" b="1" dirty="0">
              <a:solidFill>
                <a:srgbClr val="000000">
                  <a:lumMod val="75000"/>
                  <a:lumOff val="25000"/>
                </a:srgbClr>
              </a:solidFill>
              <a:uFillTx/>
              <a:sym typeface="+mn-ea"/>
            </a:endParaRPr>
          </a:p>
        </p:txBody>
      </p:sp>
      <p:sp>
        <p:nvSpPr>
          <p:cNvPr id="58" name="文本框 57"/>
          <p:cNvSpPr txBox="1"/>
          <p:nvPr>
            <p:custDataLst>
              <p:tags r:id="rId20"/>
            </p:custDataLst>
          </p:nvPr>
        </p:nvSpPr>
        <p:spPr>
          <a:xfrm flipH="1">
            <a:off x="854268" y="1819834"/>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 name="副标题 2"/>
          <p:cNvSpPr>
            <a:spLocks noGrp="1"/>
          </p:cNvSpPr>
          <p:nvPr>
            <p:ph type="subTitle" idx="1"/>
          </p:nvPr>
        </p:nvSpPr>
        <p:spPr>
          <a:xfrm>
            <a:off x="1466850" y="182880"/>
            <a:ext cx="5104130" cy="448310"/>
          </a:xfrm>
        </p:spPr>
        <p:txBody>
          <a:bodyPr>
            <a:noAutofit/>
          </a:bodyPr>
          <a:p>
            <a:r>
              <a:rPr lang="zh-CN" altLang="en-US" sz="2800" dirty="0"/>
              <a:t>四、国家助学贷款</a:t>
            </a:r>
            <a:endParaRPr lang="zh-CN" altLang="en-US" sz="2800" dirty="0"/>
          </a:p>
        </p:txBody>
      </p:sp>
      <p:sp>
        <p:nvSpPr>
          <p:cNvPr id="10" name="文本框 9"/>
          <p:cNvSpPr txBox="1"/>
          <p:nvPr/>
        </p:nvSpPr>
        <p:spPr>
          <a:xfrm>
            <a:off x="698500" y="805180"/>
            <a:ext cx="35356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一）高校国家助学贷款</a:t>
            </a:r>
            <a:endParaRPr lang="zh-CN" altLang="en-US" sz="2400" b="1" dirty="0">
              <a:latin typeface="微软雅黑" panose="020B0503020204020204" charset="-122"/>
              <a:ea typeface="微软雅黑" panose="020B0503020204020204" charset="-122"/>
              <a:sym typeface="+mn-ea"/>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四、国家助学贷款</a:t>
            </a:r>
            <a:endParaRPr lang="zh-CN" altLang="en-US" sz="2800" dirty="0"/>
          </a:p>
        </p:txBody>
      </p:sp>
      <p:sp>
        <p:nvSpPr>
          <p:cNvPr id="53" name="矩形 52"/>
          <p:cNvSpPr/>
          <p:nvPr>
            <p:custDataLst>
              <p:tags r:id="rId1"/>
            </p:custDataLst>
          </p:nvPr>
        </p:nvSpPr>
        <p:spPr>
          <a:xfrm flipH="1">
            <a:off x="807720" y="1704975"/>
            <a:ext cx="10353675" cy="4503420"/>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形状 53"/>
          <p:cNvSpPr/>
          <p:nvPr>
            <p:custDataLst>
              <p:tags r:id="rId2"/>
            </p:custDataLst>
          </p:nvPr>
        </p:nvSpPr>
        <p:spPr>
          <a:xfrm flipH="1">
            <a:off x="807403" y="1839027"/>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3"/>
            </p:custDataLst>
          </p:nvPr>
        </p:nvSpPr>
        <p:spPr>
          <a:xfrm flipH="1">
            <a:off x="2382520" y="2145665"/>
            <a:ext cx="8626475" cy="4293870"/>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1</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具有中华人民共和国国籍且持有中华人民共和国居民身份证；</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2</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具有完全民事行为能力（未成年人申请国家助学贷款须由其法定监护人书面同意）；</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3</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遵守学校各项规章制度，无违法违纪行为；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4</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诚实守信，无酗酒、吸烟等不良嗜好或消费习惯；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5</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学习刻苦，能够正常完成学业，生活俭朴，不铺张浪费；</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6</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因家庭经济困难，在校期间学生本人及其家庭所能获得的收入不足以支付完成学业所 需基本费用（包括学费、住宿费、基本生活费）；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7</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符合约定的其他条件。</a:t>
            </a:r>
            <a:endParaRPr sz="1800" dirty="0">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custDataLst>
              <p:tags r:id="rId4"/>
            </p:custDataLst>
          </p:nvPr>
        </p:nvSpPr>
        <p:spPr>
          <a:xfrm flipH="1">
            <a:off x="2382286" y="1902836"/>
            <a:ext cx="6707984" cy="315343"/>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b="1" dirty="0">
                <a:sym typeface="+mn-ea"/>
              </a:rPr>
              <a:t>申请条件</a:t>
            </a:r>
            <a:endParaRPr lang="zh-CN" altLang="en-US" b="1" dirty="0">
              <a:sym typeface="+mn-ea"/>
            </a:endParaRPr>
          </a:p>
        </p:txBody>
      </p:sp>
      <p:sp>
        <p:nvSpPr>
          <p:cNvPr id="58" name="文本框 57"/>
          <p:cNvSpPr txBox="1"/>
          <p:nvPr>
            <p:custDataLst>
              <p:tags r:id="rId5"/>
            </p:custDataLst>
          </p:nvPr>
        </p:nvSpPr>
        <p:spPr>
          <a:xfrm flipH="1">
            <a:off x="866968" y="1903019"/>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05</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nvSpPr>
        <p:spPr>
          <a:xfrm>
            <a:off x="698500" y="805180"/>
            <a:ext cx="35356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一）高校国家助学贷款</a:t>
            </a:r>
            <a:endParaRPr lang="zh-CN" altLang="en-US" sz="2400" b="1" dirty="0">
              <a:latin typeface="微软雅黑" panose="020B0503020204020204" charset="-122"/>
              <a:ea typeface="微软雅黑" panose="020B050302020402020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615758" y="1343660"/>
            <a:ext cx="18307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6.</a:t>
            </a:r>
            <a:r>
              <a:rPr lang="zh-CN" altLang="en-US" sz="2400" b="1" dirty="0">
                <a:effectLst/>
                <a:latin typeface="微软雅黑" panose="020B0503020204020204" charset="-122"/>
                <a:ea typeface="微软雅黑" panose="020B0503020204020204" charset="-122"/>
                <a:sym typeface="+mn-ea"/>
              </a:rPr>
              <a:t>适用程序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4" name="副标题 3"/>
          <p:cNvSpPr>
            <a:spLocks noGrp="1"/>
          </p:cNvSpPr>
          <p:nvPr>
            <p:ph type="subTitle" idx="1"/>
          </p:nvPr>
        </p:nvSpPr>
        <p:spPr/>
        <p:txBody>
          <a:bodyPr>
            <a:noAutofit/>
          </a:bodyPr>
          <a:p>
            <a:r>
              <a:rPr lang="zh-CN" altLang="en-US" sz="2800" dirty="0"/>
              <a:t>四、国家助学贷款</a:t>
            </a:r>
            <a:endParaRPr lang="zh-CN" altLang="en-US" sz="2800" dirty="0"/>
          </a:p>
        </p:txBody>
      </p:sp>
      <p:sp>
        <p:nvSpPr>
          <p:cNvPr id="6" name="文本框 5"/>
          <p:cNvSpPr txBox="1"/>
          <p:nvPr/>
        </p:nvSpPr>
        <p:spPr>
          <a:xfrm>
            <a:off x="698500" y="805180"/>
            <a:ext cx="35356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一）高校国家助学贷款</a:t>
            </a:r>
            <a:endParaRPr lang="zh-CN" altLang="en-US" sz="2400" b="1" dirty="0">
              <a:latin typeface="微软雅黑" panose="020B0503020204020204" charset="-122"/>
              <a:ea typeface="微软雅黑" panose="020B0503020204020204" charset="-122"/>
              <a:sym typeface="+mn-ea"/>
            </a:endParaRPr>
          </a:p>
        </p:txBody>
      </p:sp>
      <p:cxnSp>
        <p:nvCxnSpPr>
          <p:cNvPr id="7" name="直接连接符 6"/>
          <p:cNvCxnSpPr/>
          <p:nvPr>
            <p:custDataLst>
              <p:tags r:id="rId1"/>
            </p:custDataLst>
          </p:nvPr>
        </p:nvCxnSpPr>
        <p:spPr>
          <a:xfrm flipV="1">
            <a:off x="363855" y="4295606"/>
            <a:ext cx="11630660" cy="7051"/>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8" name="组合 7"/>
          <p:cNvGrpSpPr/>
          <p:nvPr>
            <p:custDataLst>
              <p:tags r:id="rId2"/>
            </p:custDataLst>
          </p:nvPr>
        </p:nvGrpSpPr>
        <p:grpSpPr>
          <a:xfrm>
            <a:off x="648397" y="2038960"/>
            <a:ext cx="2001780" cy="2346770"/>
            <a:chOff x="863600" y="2578100"/>
            <a:chExt cx="1384300" cy="1622872"/>
          </a:xfrm>
        </p:grpSpPr>
        <p:sp>
          <p:nvSpPr>
            <p:cNvPr id="9" name="椭圆 8"/>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3" name="矩形 12"/>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4" name="矩形 13"/>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17" name="直接连接符 1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0" name="组合 19"/>
          <p:cNvGrpSpPr/>
          <p:nvPr>
            <p:custDataLst>
              <p:tags r:id="rId7"/>
            </p:custDataLst>
          </p:nvPr>
        </p:nvGrpSpPr>
        <p:grpSpPr>
          <a:xfrm>
            <a:off x="4278541" y="2039665"/>
            <a:ext cx="2001780" cy="2346770"/>
            <a:chOff x="3373970" y="2578100"/>
            <a:chExt cx="1384300" cy="1622872"/>
          </a:xfrm>
        </p:grpSpPr>
        <p:sp>
          <p:nvSpPr>
            <p:cNvPr id="23" name="椭圆 2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6" name="矩形 25"/>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27" name="矩形 26"/>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学务部审核并上报河南省学生资助管理中心</a:t>
              </a:r>
              <a:endParaRPr lang="zh-CN" altLang="en-US" dirty="0">
                <a:solidFill>
                  <a:sysClr val="window" lastClr="FFFFFF"/>
                </a:solidFill>
                <a:sym typeface="Arial" panose="020B0604020202020204" pitchFamily="34" charset="0"/>
              </a:endParaRPr>
            </a:p>
          </p:txBody>
        </p:sp>
        <p:cxnSp>
          <p:nvCxnSpPr>
            <p:cNvPr id="28" name="直接连接符 2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9" name="组合 28"/>
          <p:cNvGrpSpPr/>
          <p:nvPr>
            <p:custDataLst>
              <p:tags r:id="rId12"/>
            </p:custDataLst>
          </p:nvPr>
        </p:nvGrpSpPr>
        <p:grpSpPr>
          <a:xfrm>
            <a:off x="7908686" y="2038960"/>
            <a:ext cx="2001780" cy="2346770"/>
            <a:chOff x="5884340" y="2578100"/>
            <a:chExt cx="1384300" cy="1622872"/>
          </a:xfrm>
        </p:grpSpPr>
        <p:sp>
          <p:nvSpPr>
            <p:cNvPr id="36" name="椭圆 35"/>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42" name="矩形 41"/>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43" name="矩形 42"/>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组织学生签订本年度贷款合同</a:t>
              </a:r>
              <a:endParaRPr lang="zh-CN" altLang="en-US" dirty="0">
                <a:solidFill>
                  <a:sysClr val="window" lastClr="FFFFFF"/>
                </a:solidFill>
                <a:sym typeface="Arial" panose="020B0604020202020204" pitchFamily="34" charset="0"/>
              </a:endParaRPr>
            </a:p>
          </p:txBody>
        </p:sp>
        <p:cxnSp>
          <p:nvCxnSpPr>
            <p:cNvPr id="44" name="直接连接符 43"/>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5" name="组合 44"/>
          <p:cNvGrpSpPr/>
          <p:nvPr>
            <p:custDataLst>
              <p:tags r:id="rId17"/>
            </p:custDataLst>
          </p:nvPr>
        </p:nvGrpSpPr>
        <p:grpSpPr>
          <a:xfrm>
            <a:off x="2463469" y="4219151"/>
            <a:ext cx="2001780" cy="2346771"/>
            <a:chOff x="2118785" y="4085777"/>
            <a:chExt cx="1384300" cy="1622873"/>
          </a:xfrm>
        </p:grpSpPr>
        <p:sp>
          <p:nvSpPr>
            <p:cNvPr id="46" name="椭圆 45"/>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52" name="矩形 51"/>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53" name="矩形 52"/>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a:t>
              </a:r>
              <a:r>
                <a:rPr lang="zh-CN" altLang="en-US">
                  <a:solidFill>
                    <a:schemeClr val="tx1"/>
                  </a:solidFill>
                  <a:latin typeface="微软雅黑" panose="020B0503020204020204" charset="-122"/>
                  <a:ea typeface="微软雅黑" panose="020B0503020204020204" charset="-122"/>
                  <a:sym typeface="+mn-ea"/>
                </a:rPr>
                <a:t>初审</a:t>
              </a:r>
              <a:endParaRPr lang="zh-CN" altLang="en-US">
                <a:solidFill>
                  <a:schemeClr val="tx1"/>
                </a:solidFill>
                <a:latin typeface="微软雅黑" panose="020B0503020204020204" charset="-122"/>
                <a:ea typeface="微软雅黑" panose="020B0503020204020204" charset="-122"/>
                <a:sym typeface="+mn-ea"/>
              </a:endParaRPr>
            </a:p>
          </p:txBody>
        </p:sp>
        <p:cxnSp>
          <p:nvCxnSpPr>
            <p:cNvPr id="54" name="直接连接符 53"/>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5" name="组合 54"/>
          <p:cNvGrpSpPr/>
          <p:nvPr>
            <p:custDataLst>
              <p:tags r:id="rId22"/>
            </p:custDataLst>
          </p:nvPr>
        </p:nvGrpSpPr>
        <p:grpSpPr>
          <a:xfrm>
            <a:off x="6093613" y="4219151"/>
            <a:ext cx="2001780" cy="2346771"/>
            <a:chOff x="4629155" y="4085777"/>
            <a:chExt cx="1384300" cy="1622873"/>
          </a:xfrm>
        </p:grpSpPr>
        <p:sp>
          <p:nvSpPr>
            <p:cNvPr id="56" name="椭圆 55"/>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57" name="矩形 56"/>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58" name="矩形 57"/>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报国开行河南省分行审批通过</a:t>
              </a:r>
              <a:endParaRPr lang="zh-CN" altLang="en-US" dirty="0">
                <a:solidFill>
                  <a:sysClr val="window" lastClr="FFFFFF"/>
                </a:solidFill>
                <a:sym typeface="Arial" panose="020B0604020202020204" pitchFamily="34" charset="0"/>
              </a:endParaRPr>
            </a:p>
          </p:txBody>
        </p:sp>
        <p:cxnSp>
          <p:nvCxnSpPr>
            <p:cNvPr id="59" name="直接连接符 58"/>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60" name="组合 59"/>
          <p:cNvGrpSpPr/>
          <p:nvPr>
            <p:custDataLst>
              <p:tags r:id="rId27"/>
            </p:custDataLst>
          </p:nvPr>
        </p:nvGrpSpPr>
        <p:grpSpPr>
          <a:xfrm>
            <a:off x="9723760" y="4219151"/>
            <a:ext cx="2001780" cy="2346771"/>
            <a:chOff x="7139526" y="4085777"/>
            <a:chExt cx="1384300" cy="1622873"/>
          </a:xfrm>
        </p:grpSpPr>
        <p:sp>
          <p:nvSpPr>
            <p:cNvPr id="61" name="椭圆 60"/>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62" name="矩形 61"/>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63" name="矩形 62"/>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贷款发放</a:t>
              </a:r>
              <a:endParaRPr lang="zh-CN" altLang="en-US" dirty="0">
                <a:solidFill>
                  <a:sysClr val="window" lastClr="FFFFFF"/>
                </a:solidFill>
                <a:sym typeface="Arial" panose="020B0604020202020204" pitchFamily="34" charset="0"/>
              </a:endParaRPr>
            </a:p>
          </p:txBody>
        </p:sp>
        <p:cxnSp>
          <p:nvCxnSpPr>
            <p:cNvPr id="64" name="直接连接符 63"/>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副标题 2"/>
          <p:cNvSpPr>
            <a:spLocks noGrp="1"/>
          </p:cNvSpPr>
          <p:nvPr>
            <p:ph type="subTitle" idx="1"/>
          </p:nvPr>
        </p:nvSpPr>
        <p:spPr>
          <a:xfrm>
            <a:off x="1466850" y="182880"/>
            <a:ext cx="5104130" cy="448310"/>
          </a:xfrm>
        </p:spPr>
        <p:txBody>
          <a:bodyPr>
            <a:noAutofit/>
          </a:bodyPr>
          <a:p>
            <a:r>
              <a:rPr lang="zh-CN" altLang="en-US" sz="2800" dirty="0">
                <a:solidFill>
                  <a:schemeClr val="tx1"/>
                </a:solidFill>
              </a:rPr>
              <a:t>四、国家助学贷款</a:t>
            </a:r>
            <a:endParaRPr lang="zh-CN" altLang="en-US" sz="2800" dirty="0">
              <a:solidFill>
                <a:schemeClr val="tx1"/>
              </a:solidFill>
            </a:endParaRPr>
          </a:p>
        </p:txBody>
      </p:sp>
      <p:sp>
        <p:nvSpPr>
          <p:cNvPr id="10" name="文本框 9"/>
          <p:cNvSpPr txBox="1"/>
          <p:nvPr/>
        </p:nvSpPr>
        <p:spPr>
          <a:xfrm>
            <a:off x="698500" y="805180"/>
            <a:ext cx="3840480" cy="460375"/>
          </a:xfrm>
          <a:prstGeom prst="rect">
            <a:avLst/>
          </a:prstGeom>
          <a:noFill/>
        </p:spPr>
        <p:txBody>
          <a:bodyPr wrap="none" rtlCol="0" anchor="t">
            <a:spAutoFit/>
          </a:bodyPr>
          <a:p>
            <a:pPr algn="l"/>
            <a:r>
              <a:rPr lang="zh-CN" altLang="en-US" sz="2400" b="1" dirty="0">
                <a:solidFill>
                  <a:schemeClr val="tx1"/>
                </a:solidFill>
                <a:latin typeface="微软雅黑" panose="020B0503020204020204" charset="-122"/>
                <a:ea typeface="微软雅黑" panose="020B0503020204020204" charset="-122"/>
                <a:sym typeface="+mn-ea"/>
              </a:rPr>
              <a:t>（二）生源地信用助学贷款</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矩形 1"/>
          <p:cNvSpPr/>
          <p:nvPr>
            <p:custDataLst>
              <p:tags r:id="rId1"/>
            </p:custDataLst>
          </p:nvPr>
        </p:nvSpPr>
        <p:spPr>
          <a:xfrm flipH="1">
            <a:off x="548238" y="4364444"/>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 name="任意多边形: 形状 66"/>
          <p:cNvSpPr>
            <a:spLocks noChangeAspect="1"/>
          </p:cNvSpPr>
          <p:nvPr>
            <p:custDataLst>
              <p:tags r:id="rId2"/>
            </p:custDataLst>
          </p:nvPr>
        </p:nvSpPr>
        <p:spPr>
          <a:xfrm flipH="1">
            <a:off x="548238" y="4364444"/>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flipH="1">
            <a:off x="2370328" y="4588330"/>
            <a:ext cx="9549913" cy="943051"/>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gn="just"/>
            <a:r>
              <a:rPr sz="1800" dirty="0">
                <a:latin typeface="微软雅黑" panose="020B0503020204020204" charset="-122"/>
                <a:ea typeface="微软雅黑" panose="020B0503020204020204" charset="-122"/>
                <a:cs typeface="微软雅黑" panose="020B0503020204020204" charset="-122"/>
                <a:sym typeface="+mn-ea"/>
              </a:rPr>
              <a:t>自202</a:t>
            </a:r>
            <a:r>
              <a:rPr lang="en-US" sz="1800" dirty="0">
                <a:latin typeface="微软雅黑" panose="020B0503020204020204" charset="-122"/>
                <a:ea typeface="微软雅黑" panose="020B0503020204020204" charset="-122"/>
                <a:cs typeface="微软雅黑" panose="020B0503020204020204" charset="-122"/>
                <a:sym typeface="+mn-ea"/>
              </a:rPr>
              <a:t>4</a:t>
            </a:r>
            <a:r>
              <a:rPr sz="1800" dirty="0">
                <a:latin typeface="微软雅黑" panose="020B0503020204020204" charset="-122"/>
                <a:ea typeface="微软雅黑" panose="020B0503020204020204" charset="-122"/>
                <a:cs typeface="微软雅黑" panose="020B0503020204020204" charset="-122"/>
                <a:sym typeface="+mn-ea"/>
              </a:rPr>
              <a:t>年秋季学期</a:t>
            </a:r>
            <a:r>
              <a:rPr lang="zh-CN" sz="1800" dirty="0">
                <a:latin typeface="微软雅黑" panose="020B0503020204020204" charset="-122"/>
                <a:ea typeface="微软雅黑" panose="020B0503020204020204" charset="-122"/>
                <a:cs typeface="微软雅黑" panose="020B0503020204020204" charset="-122"/>
                <a:sym typeface="+mn-ea"/>
              </a:rPr>
              <a:t>起</a:t>
            </a:r>
            <a:r>
              <a:rPr sz="1800" dirty="0">
                <a:latin typeface="微软雅黑" panose="020B0503020204020204" charset="-122"/>
                <a:ea typeface="微软雅黑" panose="020B0503020204020204" charset="-122"/>
                <a:cs typeface="微软雅黑" panose="020B0503020204020204" charset="-122"/>
                <a:sym typeface="+mn-ea"/>
              </a:rPr>
              <a:t>，全日制</a:t>
            </a:r>
            <a:r>
              <a:rPr lang="zh-CN" sz="1800" dirty="0">
                <a:latin typeface="微软雅黑" panose="020B0503020204020204" charset="-122"/>
                <a:ea typeface="微软雅黑" panose="020B0503020204020204" charset="-122"/>
                <a:cs typeface="微软雅黑" panose="020B0503020204020204" charset="-122"/>
                <a:sym typeface="+mn-ea"/>
              </a:rPr>
              <a:t>普通</a:t>
            </a:r>
            <a:r>
              <a:rPr sz="1800" dirty="0">
                <a:latin typeface="微软雅黑" panose="020B0503020204020204" charset="-122"/>
                <a:ea typeface="微软雅黑" panose="020B0503020204020204" charset="-122"/>
                <a:cs typeface="微软雅黑" panose="020B0503020204020204" charset="-122"/>
                <a:sym typeface="+mn-ea"/>
              </a:rPr>
              <a:t>本专科学生每人每年申请贷款额度</a:t>
            </a:r>
            <a:r>
              <a:rPr lang="zh-CN" sz="1800" dirty="0">
                <a:latin typeface="微软雅黑" panose="020B0503020204020204" charset="-122"/>
                <a:ea typeface="微软雅黑" panose="020B0503020204020204" charset="-122"/>
                <a:cs typeface="微软雅黑" panose="020B0503020204020204" charset="-122"/>
                <a:sym typeface="+mn-ea"/>
              </a:rPr>
              <a:t>提高至</a:t>
            </a:r>
            <a:r>
              <a:rPr lang="en-US" sz="1800" dirty="0">
                <a:latin typeface="微软雅黑" panose="020B0503020204020204" charset="-122"/>
                <a:ea typeface="微软雅黑" panose="020B0503020204020204" charset="-122"/>
                <a:cs typeface="微软雅黑" panose="020B0503020204020204" charset="-122"/>
                <a:sym typeface="+mn-ea"/>
              </a:rPr>
              <a:t>20</a:t>
            </a:r>
            <a:r>
              <a:rPr sz="1800" dirty="0">
                <a:latin typeface="微软雅黑" panose="020B0503020204020204" charset="-122"/>
                <a:ea typeface="微软雅黑" panose="020B0503020204020204" charset="-122"/>
                <a:cs typeface="微软雅黑" panose="020B0503020204020204" charset="-122"/>
                <a:sym typeface="+mn-ea"/>
              </a:rPr>
              <a:t>000元，优先用于支付在校期间学费和住宿费，超出部分可用于弥补日常生活费</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4"/>
            </p:custDataLst>
          </p:nvPr>
        </p:nvSpPr>
        <p:spPr>
          <a:xfrm flipH="1">
            <a:off x="2370392" y="4244503"/>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贷款额度</a:t>
            </a:r>
            <a:endParaRPr lang="zh-CN" altLang="en-US" sz="2000" b="1" dirty="0">
              <a:sym typeface="+mn-ea"/>
            </a:endParaRPr>
          </a:p>
        </p:txBody>
      </p:sp>
      <p:sp>
        <p:nvSpPr>
          <p:cNvPr id="6" name="文本框 5"/>
          <p:cNvSpPr txBox="1"/>
          <p:nvPr>
            <p:custDataLst>
              <p:tags r:id="rId5"/>
            </p:custDataLst>
          </p:nvPr>
        </p:nvSpPr>
        <p:spPr>
          <a:xfrm flipH="1">
            <a:off x="656630" y="4397470"/>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04</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 name="矩形 7"/>
          <p:cNvSpPr/>
          <p:nvPr>
            <p:custDataLst>
              <p:tags r:id="rId6"/>
            </p:custDataLst>
          </p:nvPr>
        </p:nvSpPr>
        <p:spPr>
          <a:xfrm flipH="1">
            <a:off x="548238" y="3367662"/>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9" name="任意多边形: 形状 33"/>
          <p:cNvSpPr>
            <a:spLocks noChangeAspect="1"/>
          </p:cNvSpPr>
          <p:nvPr>
            <p:custDataLst>
              <p:tags r:id="rId7"/>
            </p:custDataLst>
          </p:nvPr>
        </p:nvSpPr>
        <p:spPr>
          <a:xfrm flipH="1">
            <a:off x="548238" y="3367662"/>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8"/>
            </p:custDataLst>
          </p:nvPr>
        </p:nvSpPr>
        <p:spPr>
          <a:xfrm flipH="1">
            <a:off x="2370392" y="3809635"/>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鼓励学生进行生源地国家助学贷款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9"/>
            </p:custDataLst>
          </p:nvPr>
        </p:nvSpPr>
        <p:spPr>
          <a:xfrm flipH="1">
            <a:off x="2370392" y="3465842"/>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注意事项 </a:t>
            </a:r>
            <a:endParaRPr lang="zh-CN" altLang="en-US" sz="2000" b="1" dirty="0">
              <a:sym typeface="+mn-ea"/>
            </a:endParaRPr>
          </a:p>
        </p:txBody>
      </p:sp>
      <p:sp>
        <p:nvSpPr>
          <p:cNvPr id="13" name="文本框 12"/>
          <p:cNvSpPr txBox="1"/>
          <p:nvPr>
            <p:custDataLst>
              <p:tags r:id="rId10"/>
            </p:custDataLst>
          </p:nvPr>
        </p:nvSpPr>
        <p:spPr>
          <a:xfrm flipH="1">
            <a:off x="656631" y="3400688"/>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03</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4" name="矩形 13"/>
          <p:cNvSpPr/>
          <p:nvPr>
            <p:custDataLst>
              <p:tags r:id="rId11"/>
            </p:custDataLst>
          </p:nvPr>
        </p:nvSpPr>
        <p:spPr>
          <a:xfrm flipH="1">
            <a:off x="548238" y="2407309"/>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任意多边形: 形状 43"/>
          <p:cNvSpPr>
            <a:spLocks noChangeAspect="1"/>
          </p:cNvSpPr>
          <p:nvPr>
            <p:custDataLst>
              <p:tags r:id="rId12"/>
            </p:custDataLst>
          </p:nvPr>
        </p:nvSpPr>
        <p:spPr>
          <a:xfrm flipH="1">
            <a:off x="548238" y="2407309"/>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13"/>
            </p:custDataLst>
          </p:nvPr>
        </p:nvSpPr>
        <p:spPr>
          <a:xfrm flipH="1">
            <a:off x="2370392" y="2849342"/>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家庭经济困难学生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custDataLst>
              <p:tags r:id="rId14"/>
            </p:custDataLst>
          </p:nvPr>
        </p:nvSpPr>
        <p:spPr>
          <a:xfrm flipH="1">
            <a:off x="2370392" y="2505549"/>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适用范围</a:t>
            </a:r>
            <a:endParaRPr lang="zh-CN" altLang="en-US" sz="2000" b="1" dirty="0">
              <a:sym typeface="+mn-ea"/>
            </a:endParaRPr>
          </a:p>
        </p:txBody>
      </p:sp>
      <p:sp>
        <p:nvSpPr>
          <p:cNvPr id="18" name="文本框 17"/>
          <p:cNvSpPr txBox="1"/>
          <p:nvPr>
            <p:custDataLst>
              <p:tags r:id="rId15"/>
            </p:custDataLst>
          </p:nvPr>
        </p:nvSpPr>
        <p:spPr>
          <a:xfrm flipH="1">
            <a:off x="656631" y="2440335"/>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02</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矩形 18"/>
          <p:cNvSpPr/>
          <p:nvPr>
            <p:custDataLst>
              <p:tags r:id="rId16"/>
            </p:custDataLst>
          </p:nvPr>
        </p:nvSpPr>
        <p:spPr>
          <a:xfrm flipH="1">
            <a:off x="548238" y="1449803"/>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0" name="任意多边形: 形状 53"/>
          <p:cNvSpPr/>
          <p:nvPr>
            <p:custDataLst>
              <p:tags r:id="rId17"/>
            </p:custDataLst>
          </p:nvPr>
        </p:nvSpPr>
        <p:spPr>
          <a:xfrm flipH="1">
            <a:off x="548238" y="1449803"/>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1" name="文本框 20"/>
          <p:cNvSpPr txBox="1"/>
          <p:nvPr>
            <p:custDataLst>
              <p:tags r:id="rId18"/>
            </p:custDataLst>
          </p:nvPr>
        </p:nvSpPr>
        <p:spPr>
          <a:xfrm flipH="1">
            <a:off x="2370392" y="1891899"/>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以当地学生资助管理中心通知为准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1"/>
          <p:nvPr>
            <p:custDataLst>
              <p:tags r:id="rId19"/>
            </p:custDataLst>
          </p:nvPr>
        </p:nvSpPr>
        <p:spPr>
          <a:xfrm flipH="1">
            <a:off x="2370392" y="1548105"/>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20000"/>
              </a:lnSpc>
              <a:spcBef>
                <a:spcPts val="0"/>
              </a:spcBef>
              <a:spcAft>
                <a:spcPts val="0"/>
              </a:spcAft>
              <a:buSzPct val="100000"/>
            </a:pPr>
            <a:r>
              <a:rPr lang="zh-CN" altLang="en-US" sz="2000" b="1" dirty="0">
                <a:solidFill>
                  <a:schemeClr val="tx1"/>
                </a:solidFill>
                <a:sym typeface="+mn-ea"/>
              </a:rPr>
              <a:t>开展时间</a:t>
            </a:r>
            <a:endParaRPr lang="zh-CN" altLang="en-US" sz="2000" b="1" dirty="0">
              <a:solidFill>
                <a:schemeClr val="tx1"/>
              </a:solidFill>
              <a:sym typeface="+mn-ea"/>
            </a:endParaRPr>
          </a:p>
        </p:txBody>
      </p:sp>
      <p:sp>
        <p:nvSpPr>
          <p:cNvPr id="23" name="文本框 22"/>
          <p:cNvSpPr txBox="1"/>
          <p:nvPr>
            <p:custDataLst>
              <p:tags r:id="rId20"/>
            </p:custDataLst>
          </p:nvPr>
        </p:nvSpPr>
        <p:spPr>
          <a:xfrm flipH="1">
            <a:off x="656631" y="1482829"/>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01</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5" name="矩形 24"/>
          <p:cNvSpPr/>
          <p:nvPr>
            <p:custDataLst>
              <p:tags r:id="rId21"/>
            </p:custDataLst>
          </p:nvPr>
        </p:nvSpPr>
        <p:spPr>
          <a:xfrm flipH="1">
            <a:off x="532289" y="5761921"/>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6" name="任意多边形: 形状 25"/>
          <p:cNvSpPr>
            <a:spLocks noChangeAspect="1"/>
          </p:cNvSpPr>
          <p:nvPr>
            <p:custDataLst>
              <p:tags r:id="rId22"/>
            </p:custDataLst>
          </p:nvPr>
        </p:nvSpPr>
        <p:spPr>
          <a:xfrm flipH="1">
            <a:off x="532289" y="5761921"/>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23"/>
            </p:custDataLst>
          </p:nvPr>
        </p:nvSpPr>
        <p:spPr>
          <a:xfrm flipH="1">
            <a:off x="2354443" y="6204334"/>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20000"/>
              </a:lnSpc>
            </a:pPr>
            <a:r>
              <a:rPr lang="zh-CN" altLang="en-US" sz="18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具体办理程序按照当地资助中心通知要求</a:t>
            </a:r>
            <a:r>
              <a:rPr lang="zh-CN" altLang="en-US" sz="18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zh-CN" altLang="en-US" sz="1800" dirty="0">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sz="18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9" name="文本框 28"/>
          <p:cNvSpPr txBox="1"/>
          <p:nvPr>
            <p:custDataLst>
              <p:tags r:id="rId24"/>
            </p:custDataLst>
          </p:nvPr>
        </p:nvSpPr>
        <p:spPr>
          <a:xfrm flipH="1">
            <a:off x="2354443" y="5860541"/>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适用及认定程序</a:t>
            </a:r>
            <a:endParaRPr lang="zh-CN" altLang="en-US" sz="2000" b="1" dirty="0">
              <a:sym typeface="+mn-ea"/>
            </a:endParaRPr>
          </a:p>
        </p:txBody>
      </p:sp>
      <p:sp>
        <p:nvSpPr>
          <p:cNvPr id="30" name="文本框 29"/>
          <p:cNvSpPr txBox="1"/>
          <p:nvPr>
            <p:custDataLst>
              <p:tags r:id="rId25"/>
            </p:custDataLst>
          </p:nvPr>
        </p:nvSpPr>
        <p:spPr>
          <a:xfrm flipH="1">
            <a:off x="640681" y="5794946"/>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05</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Tree>
    <p:custDataLst>
      <p:tags r:id="rId2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5</a:t>
            </a:r>
            <a:endParaRPr lang="en-US" sz="8000" dirty="0">
              <a:solidFill>
                <a:schemeClr val="bg1"/>
              </a:solidFill>
              <a:latin typeface="+mj-ea"/>
              <a:ea typeface="+mj-ea"/>
            </a:endParaRPr>
          </a:p>
        </p:txBody>
      </p:sp>
      <p:sp>
        <p:nvSpPr>
          <p:cNvPr id="22" name="文本占位符 21"/>
          <p:cNvSpPr>
            <a:spLocks noGrp="1"/>
          </p:cNvSpPr>
          <p:nvPr/>
        </p:nvSpPr>
        <p:spPr>
          <a:xfrm>
            <a:off x="4423410" y="3637915"/>
            <a:ext cx="3069590" cy="1713230"/>
          </a:xfrm>
          <a:prstGeom prst="rect">
            <a:avLst/>
          </a:prstGeom>
        </p:spPr>
        <p:txBody>
          <a:bodyPr vert="horz" lIns="91440" tIns="45720" rIns="91440" bIns="45720" rtlCol="0">
            <a:normAutofit fontScale="90000"/>
          </a:bodyPr>
          <a:lstStyle>
            <a:lvl1pPr marL="0" indent="0" algn="ctr">
              <a:buNone/>
              <a:defRPr>
                <a:solidFill>
                  <a:schemeClr val="bg1"/>
                </a:solidFill>
              </a:defRPr>
            </a:lvl1pPr>
          </a:lstStyle>
          <a:p>
            <a:pPr lvl="0"/>
            <a:r>
              <a:rPr lang="zh-CN" altLang="en-US" sz="4800" dirty="0">
                <a:sym typeface="+mn-ea"/>
              </a:rPr>
              <a:t>服兵役国家教育资助</a:t>
            </a:r>
            <a:endParaRPr lang="zh-CN" altLang="en-US" sz="4800" dirty="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a:spLocks noGrp="1"/>
          </p:cNvSpPr>
          <p:nvPr>
            <p:ph type="subTitle" idx="1"/>
          </p:nvPr>
        </p:nvSpPr>
        <p:spPr>
          <a:xfrm>
            <a:off x="1466850" y="182563"/>
            <a:ext cx="5103813" cy="449262"/>
          </a:xfrm>
        </p:spPr>
        <p:txBody>
          <a:bodyPr>
            <a:noAutofit/>
          </a:bodyPr>
          <a:lstStyle/>
          <a:p>
            <a:pPr lvl="0"/>
            <a:r>
              <a:rPr lang="zh-CN" altLang="en-US" sz="2800" dirty="0">
                <a:sym typeface="+mn-ea"/>
              </a:rPr>
              <a:t>五、服兵役国家教育资助</a:t>
            </a:r>
            <a:endParaRPr lang="zh-CN" altLang="en-US" sz="2800" dirty="0">
              <a:sym typeface="+mn-ea"/>
            </a:endParaRPr>
          </a:p>
        </p:txBody>
      </p:sp>
      <p:grpSp>
        <p:nvGrpSpPr>
          <p:cNvPr id="14" name="组合 13"/>
          <p:cNvGrpSpPr/>
          <p:nvPr>
            <p:custDataLst>
              <p:tags r:id="rId1"/>
            </p:custDataLst>
          </p:nvPr>
        </p:nvGrpSpPr>
        <p:grpSpPr>
          <a:xfrm>
            <a:off x="759121" y="1440897"/>
            <a:ext cx="1725295" cy="4515738"/>
            <a:chOff x="731601" y="2098766"/>
            <a:chExt cx="1474184" cy="3858488"/>
          </a:xfrm>
        </p:grpSpPr>
        <p:sp>
          <p:nvSpPr>
            <p:cNvPr id="6" name="矩形 5"/>
            <p:cNvSpPr/>
            <p:nvPr>
              <p:custDataLst>
                <p:tags r:id="rId2"/>
              </p:custDataLst>
            </p:nvPr>
          </p:nvSpPr>
          <p:spPr>
            <a:xfrm>
              <a:off x="731601" y="2098766"/>
              <a:ext cx="1474184" cy="3858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5" name="直角三角形 4"/>
            <p:cNvSpPr/>
            <p:nvPr>
              <p:custDataLst>
                <p:tags r:id="rId3"/>
              </p:custDataLst>
            </p:nvPr>
          </p:nvSpPr>
          <p:spPr>
            <a:xfrm flipH="1">
              <a:off x="1592391" y="5124699"/>
              <a:ext cx="609814" cy="832555"/>
            </a:xfrm>
            <a:prstGeom prst="rtTriangle">
              <a:avLst/>
            </a:prstGeom>
            <a:pattFill prst="wdUpDiag">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9" name="等腰三角形 8"/>
            <p:cNvSpPr/>
            <p:nvPr>
              <p:custDataLst>
                <p:tags r:id="rId4"/>
              </p:custDataLst>
            </p:nvPr>
          </p:nvSpPr>
          <p:spPr>
            <a:xfrm>
              <a:off x="1044590"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13" name="TextBox 27"/>
            <p:cNvSpPr txBox="1"/>
            <p:nvPr>
              <p:custDataLst>
                <p:tags r:id="rId5"/>
              </p:custDataLst>
            </p:nvPr>
          </p:nvSpPr>
          <p:spPr>
            <a:xfrm>
              <a:off x="1230804"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01</a:t>
              </a:r>
              <a:endParaRPr lang="en-US" altLang="zh-CN" sz="2000" dirty="0">
                <a:solidFill>
                  <a:schemeClr val="bg1"/>
                </a:solidFill>
                <a:sym typeface="Arial" panose="020B0604020202020204" pitchFamily="34" charset="0"/>
              </a:endParaRPr>
            </a:p>
          </p:txBody>
        </p:sp>
        <p:sp>
          <p:nvSpPr>
            <p:cNvPr id="26" name="TextBox 39"/>
            <p:cNvSpPr txBox="1"/>
            <p:nvPr>
              <p:custDataLst>
                <p:tags r:id="rId6"/>
              </p:custDataLst>
            </p:nvPr>
          </p:nvSpPr>
          <p:spPr>
            <a:xfrm>
              <a:off x="803764" y="3072693"/>
              <a:ext cx="1341253" cy="2053657"/>
            </a:xfrm>
            <a:prstGeom prst="rect">
              <a:avLst/>
            </a:prstGeom>
            <a:noFill/>
          </p:spPr>
          <p:txBody>
            <a:bodyPr wrap="square" rtlCol="0">
              <a:normAutofit/>
            </a:bodyPr>
            <a:p>
              <a:pPr marL="0" lvl="1">
                <a:lnSpc>
                  <a:spcPct val="150000"/>
                </a:lnSpc>
              </a:pPr>
              <a:r>
                <a:rPr lang="zh-CN" altLang="en-US" b="1" dirty="0">
                  <a:latin typeface="微软雅黑" panose="020B0503020204020204" charset="-122"/>
                  <a:ea typeface="微软雅黑" panose="020B0503020204020204" charset="-122"/>
                  <a:sym typeface="+mn-ea"/>
                </a:rPr>
                <a:t>开展时间</a:t>
              </a:r>
              <a:r>
                <a:rPr lang="zh-CN" altLang="en-US" b="1" dirty="0">
                  <a:latin typeface="+mj-ea"/>
                  <a:ea typeface="+mj-ea"/>
                  <a:sym typeface="+mn-ea"/>
                </a:rPr>
                <a:t> </a:t>
              </a:r>
              <a:endParaRPr lang="zh-CN" altLang="en-US" b="1" dirty="0">
                <a:latin typeface="+mj-ea"/>
                <a:ea typeface="+mj-ea"/>
              </a:endParaRPr>
            </a:p>
            <a:p>
              <a:pPr>
                <a:lnSpc>
                  <a:spcPct val="150000"/>
                </a:lnSpc>
              </a:pPr>
              <a:r>
                <a:rPr lang="zh-CN" altLang="en-US" dirty="0">
                  <a:latin typeface="微软雅黑" panose="020B0503020204020204" charset="-122"/>
                  <a:ea typeface="微软雅黑" panose="020B0503020204020204" charset="-122"/>
                  <a:sym typeface="+mn-ea"/>
                </a:rPr>
                <a:t>根据省资助中心通知时间开展</a:t>
              </a:r>
              <a:r>
                <a:rPr lang="zh-CN" altLang="en-US" dirty="0">
                  <a:latin typeface="宋体" panose="02010600030101010101" pitchFamily="2" charset="-122"/>
                  <a:ea typeface="宋体" panose="02010600030101010101" pitchFamily="2" charset="-122"/>
                  <a:sym typeface="+mn-ea"/>
                </a:rPr>
                <a:t> </a:t>
              </a:r>
              <a:endParaRPr lang="en-US" altLang="zh-CN" dirty="0">
                <a:latin typeface="宋体" panose="02010600030101010101" pitchFamily="2" charset="-122"/>
                <a:ea typeface="宋体" panose="02010600030101010101" pitchFamily="2" charset="-122"/>
              </a:endParaRPr>
            </a:p>
            <a:p>
              <a:pPr algn="ctr"/>
              <a:endParaRPr lang="da-DK" altLang="zh-CN" dirty="0">
                <a:solidFill>
                  <a:schemeClr val="bg1"/>
                </a:solidFill>
                <a:sym typeface="Arial" panose="020B0604020202020204" pitchFamily="34" charset="0"/>
              </a:endParaRPr>
            </a:p>
          </p:txBody>
        </p:sp>
      </p:grpSp>
      <p:grpSp>
        <p:nvGrpSpPr>
          <p:cNvPr id="17" name="组合 16"/>
          <p:cNvGrpSpPr/>
          <p:nvPr>
            <p:custDataLst>
              <p:tags r:id="rId7"/>
            </p:custDataLst>
          </p:nvPr>
        </p:nvGrpSpPr>
        <p:grpSpPr>
          <a:xfrm>
            <a:off x="2934261" y="1441532"/>
            <a:ext cx="1725295" cy="4516373"/>
            <a:chOff x="2788272" y="2098766"/>
            <a:chExt cx="1474184" cy="3859030"/>
          </a:xfrm>
        </p:grpSpPr>
        <p:sp>
          <p:nvSpPr>
            <p:cNvPr id="15" name="矩形 14"/>
            <p:cNvSpPr/>
            <p:nvPr>
              <p:custDataLst>
                <p:tags r:id="rId8"/>
              </p:custDataLst>
            </p:nvPr>
          </p:nvSpPr>
          <p:spPr>
            <a:xfrm>
              <a:off x="2788272" y="2098766"/>
              <a:ext cx="1474184" cy="38582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16" name="直角三角形 15"/>
            <p:cNvSpPr/>
            <p:nvPr>
              <p:custDataLst>
                <p:tags r:id="rId9"/>
              </p:custDataLst>
            </p:nvPr>
          </p:nvSpPr>
          <p:spPr>
            <a:xfrm flipH="1">
              <a:off x="3644778" y="5125241"/>
              <a:ext cx="609814" cy="832555"/>
            </a:xfrm>
            <a:prstGeom prst="rtTriangle">
              <a:avLst/>
            </a:prstGeom>
            <a:pattFill prst="wdUpDiag">
              <a:fgClr>
                <a:schemeClr val="bg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18" name="等腰三角形 17"/>
            <p:cNvSpPr/>
            <p:nvPr>
              <p:custDataLst>
                <p:tags r:id="rId10"/>
              </p:custDataLst>
            </p:nvPr>
          </p:nvSpPr>
          <p:spPr>
            <a:xfrm>
              <a:off x="3101261"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19" name="TextBox 32"/>
            <p:cNvSpPr txBox="1"/>
            <p:nvPr>
              <p:custDataLst>
                <p:tags r:id="rId11"/>
              </p:custDataLst>
            </p:nvPr>
          </p:nvSpPr>
          <p:spPr>
            <a:xfrm>
              <a:off x="3287475"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02</a:t>
              </a:r>
              <a:endParaRPr lang="en-US" altLang="zh-CN" sz="2000" dirty="0">
                <a:solidFill>
                  <a:schemeClr val="bg1"/>
                </a:solidFill>
                <a:sym typeface="Arial" panose="020B0604020202020204" pitchFamily="34" charset="0"/>
              </a:endParaRPr>
            </a:p>
          </p:txBody>
        </p:sp>
        <p:sp>
          <p:nvSpPr>
            <p:cNvPr id="30" name="TextBox 39"/>
            <p:cNvSpPr txBox="1"/>
            <p:nvPr>
              <p:custDataLst>
                <p:tags r:id="rId12"/>
              </p:custDataLst>
            </p:nvPr>
          </p:nvSpPr>
          <p:spPr>
            <a:xfrm>
              <a:off x="2855009" y="3072693"/>
              <a:ext cx="1341253" cy="2053657"/>
            </a:xfrm>
            <a:prstGeom prst="rect">
              <a:avLst/>
            </a:prstGeom>
            <a:noFill/>
          </p:spPr>
          <p:txBody>
            <a:bodyPr wrap="square" rtlCol="0">
              <a:normAutofit fontScale="90000" lnSpcReduction="20000"/>
            </a:bodyPr>
            <a:p>
              <a:pPr marL="0" lvl="1" algn="just">
                <a:lnSpc>
                  <a:spcPct val="150000"/>
                </a:lnSpc>
              </a:pPr>
              <a:r>
                <a:rPr lang="zh-CN" altLang="en-US" b="1" dirty="0">
                  <a:latin typeface="微软雅黑" panose="020B0503020204020204" charset="-122"/>
                  <a:ea typeface="微软雅黑" panose="020B0503020204020204" charset="-122"/>
                  <a:cs typeface="微软雅黑" panose="020B0503020204020204" charset="-122"/>
                  <a:sym typeface="+mn-ea"/>
                </a:rPr>
                <a:t>适用范围</a:t>
              </a:r>
              <a:r>
                <a:rPr lang="zh-CN" altLang="en-US" dirty="0">
                  <a:latin typeface="微软雅黑" panose="020B0503020204020204" charset="-122"/>
                  <a:ea typeface="微软雅黑" panose="020B0503020204020204" charset="-122"/>
                  <a:cs typeface="微软雅黑" panose="020B0503020204020204" charset="-122"/>
                  <a:sym typeface="+mn-ea"/>
                </a:rPr>
                <a:t> </a:t>
              </a:r>
              <a:endParaRPr lang="zh-CN" altLang="en-US" dirty="0">
                <a:latin typeface="微软雅黑" panose="020B0503020204020204" charset="-122"/>
                <a:ea typeface="微软雅黑" panose="020B0503020204020204" charset="-122"/>
                <a:cs typeface="微软雅黑" panose="020B0503020204020204" charset="-122"/>
              </a:endParaRPr>
            </a:p>
            <a:p>
              <a:pPr algn="just">
                <a:lnSpc>
                  <a:spcPct val="150000"/>
                </a:lnSpc>
              </a:pPr>
              <a:r>
                <a:rPr lang="zh-CN" altLang="en-US" dirty="0">
                  <a:latin typeface="微软雅黑" panose="020B0503020204020204" charset="-122"/>
                  <a:ea typeface="微软雅黑" panose="020B0503020204020204" charset="-122"/>
                  <a:cs typeface="微软雅黑" panose="020B0503020204020204" charset="-122"/>
                  <a:sym typeface="+mn-ea"/>
                </a:rPr>
                <a:t>应征入伍服义务兵役、招收为士官、退役后复学或入学的高等学校学生 </a:t>
              </a:r>
              <a:endParaRPr lang="zh-CN" altLang="en-US" dirty="0">
                <a:latin typeface="微软雅黑" panose="020B0503020204020204" charset="-122"/>
                <a:ea typeface="微软雅黑" panose="020B0503020204020204" charset="-122"/>
                <a:cs typeface="微软雅黑" panose="020B0503020204020204" charset="-122"/>
              </a:endParaRPr>
            </a:p>
            <a:p>
              <a:pPr algn="ctr"/>
              <a:endParaRPr lang="da-DK" altLang="zh-CN" dirty="0">
                <a:solidFill>
                  <a:schemeClr val="bg1"/>
                </a:solidFill>
                <a:sym typeface="Arial" panose="020B0604020202020204" pitchFamily="34" charset="0"/>
              </a:endParaRPr>
            </a:p>
          </p:txBody>
        </p:sp>
      </p:grpSp>
      <p:grpSp>
        <p:nvGrpSpPr>
          <p:cNvPr id="20" name="组合 19"/>
          <p:cNvGrpSpPr/>
          <p:nvPr>
            <p:custDataLst>
              <p:tags r:id="rId13"/>
            </p:custDataLst>
          </p:nvPr>
        </p:nvGrpSpPr>
        <p:grpSpPr>
          <a:xfrm>
            <a:off x="5071301" y="1440897"/>
            <a:ext cx="1725295" cy="4515738"/>
            <a:chOff x="4844943" y="2098766"/>
            <a:chExt cx="1474184" cy="3858488"/>
          </a:xfrm>
        </p:grpSpPr>
        <p:sp>
          <p:nvSpPr>
            <p:cNvPr id="21" name="矩形 20"/>
            <p:cNvSpPr/>
            <p:nvPr>
              <p:custDataLst>
                <p:tags r:id="rId14"/>
              </p:custDataLst>
            </p:nvPr>
          </p:nvSpPr>
          <p:spPr>
            <a:xfrm>
              <a:off x="4844943" y="2098766"/>
              <a:ext cx="1474184" cy="38582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22" name="直角三角形 21"/>
            <p:cNvSpPr/>
            <p:nvPr>
              <p:custDataLst>
                <p:tags r:id="rId15"/>
              </p:custDataLst>
            </p:nvPr>
          </p:nvSpPr>
          <p:spPr>
            <a:xfrm flipH="1">
              <a:off x="5708446" y="5124699"/>
              <a:ext cx="609814" cy="832555"/>
            </a:xfrm>
            <a:prstGeom prst="rtTriangle">
              <a:avLst/>
            </a:prstGeom>
            <a:pattFill prst="wdUpDiag">
              <a:fgClr>
                <a:schemeClr val="bg1"/>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23" name="等腰三角形 22"/>
            <p:cNvSpPr/>
            <p:nvPr>
              <p:custDataLst>
                <p:tags r:id="rId16"/>
              </p:custDataLst>
            </p:nvPr>
          </p:nvSpPr>
          <p:spPr>
            <a:xfrm>
              <a:off x="5157932"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24" name="TextBox 35"/>
            <p:cNvSpPr txBox="1"/>
            <p:nvPr>
              <p:custDataLst>
                <p:tags r:id="rId17"/>
              </p:custDataLst>
            </p:nvPr>
          </p:nvSpPr>
          <p:spPr>
            <a:xfrm>
              <a:off x="5344146"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03</a:t>
              </a:r>
              <a:endParaRPr lang="en-US" altLang="zh-CN" sz="2000" dirty="0">
                <a:solidFill>
                  <a:schemeClr val="bg1"/>
                </a:solidFill>
                <a:sym typeface="Arial" panose="020B0604020202020204" pitchFamily="34" charset="0"/>
              </a:endParaRPr>
            </a:p>
          </p:txBody>
        </p:sp>
        <p:sp>
          <p:nvSpPr>
            <p:cNvPr id="25" name="TextBox 39"/>
            <p:cNvSpPr txBox="1"/>
            <p:nvPr>
              <p:custDataLst>
                <p:tags r:id="rId18"/>
              </p:custDataLst>
            </p:nvPr>
          </p:nvSpPr>
          <p:spPr>
            <a:xfrm>
              <a:off x="4881296" y="3072693"/>
              <a:ext cx="1341253" cy="2052030"/>
            </a:xfrm>
            <a:prstGeom prst="rect">
              <a:avLst/>
            </a:prstGeom>
            <a:noFill/>
          </p:spPr>
          <p:txBody>
            <a:bodyPr wrap="square" rtlCol="0">
              <a:normAutofit/>
            </a:bodyPr>
            <a:p>
              <a:pPr algn="just">
                <a:lnSpc>
                  <a:spcPct val="150000"/>
                </a:lnSpc>
              </a:pPr>
              <a:r>
                <a:rPr lang="zh-CN" altLang="en-US" b="1" dirty="0">
                  <a:latin typeface="微软雅黑" panose="020B0503020204020204" charset="-122"/>
                  <a:ea typeface="微软雅黑" panose="020B0503020204020204" charset="-122"/>
                  <a:sym typeface="+mn-ea"/>
                </a:rPr>
                <a:t>适用程序</a:t>
              </a:r>
              <a:endParaRPr lang="zh-CN" altLang="en-US" b="1" dirty="0">
                <a:latin typeface="微软雅黑" panose="020B0503020204020204" charset="-122"/>
                <a:ea typeface="微软雅黑" panose="020B0503020204020204" charset="-122"/>
                <a:sym typeface="+mn-ea"/>
              </a:endParaRPr>
            </a:p>
            <a:p>
              <a:pPr algn="just">
                <a:lnSpc>
                  <a:spcPct val="150000"/>
                </a:lnSpc>
              </a:pPr>
              <a:r>
                <a:rPr lang="zh-CN" altLang="en-US" dirty="0">
                  <a:latin typeface="微软雅黑" panose="020B0503020204020204" charset="-122"/>
                  <a:ea typeface="微软雅黑" panose="020B0503020204020204" charset="-122"/>
                  <a:sym typeface="+mn-ea"/>
                </a:rPr>
                <a:t>严格按照国家政策和省资助中心通知要求开展</a:t>
              </a:r>
              <a:r>
                <a:rPr lang="zh-CN" altLang="en-US" dirty="0">
                  <a:latin typeface="宋体" panose="02010600030101010101" pitchFamily="2" charset="-122"/>
                  <a:ea typeface="宋体" panose="02010600030101010101" pitchFamily="2" charset="-122"/>
                  <a:sym typeface="+mn-ea"/>
                </a:rPr>
                <a:t> </a:t>
              </a:r>
              <a:endParaRPr lang="en-US" altLang="zh-CN" dirty="0">
                <a:latin typeface="宋体" panose="02010600030101010101" pitchFamily="2" charset="-122"/>
                <a:ea typeface="宋体" panose="02010600030101010101" pitchFamily="2" charset="-122"/>
              </a:endParaRPr>
            </a:p>
            <a:p>
              <a:pPr algn="ctr"/>
              <a:endParaRPr lang="da-DK" altLang="zh-CN" dirty="0">
                <a:solidFill>
                  <a:schemeClr val="bg1"/>
                </a:solidFill>
                <a:sym typeface="Arial" panose="020B0604020202020204" pitchFamily="34" charset="0"/>
              </a:endParaRPr>
            </a:p>
          </p:txBody>
        </p:sp>
      </p:grpSp>
      <p:grpSp>
        <p:nvGrpSpPr>
          <p:cNvPr id="27" name="组合 26"/>
          <p:cNvGrpSpPr/>
          <p:nvPr>
            <p:custDataLst>
              <p:tags r:id="rId19"/>
            </p:custDataLst>
          </p:nvPr>
        </p:nvGrpSpPr>
        <p:grpSpPr>
          <a:xfrm>
            <a:off x="7217231" y="1440897"/>
            <a:ext cx="1735141" cy="4516373"/>
            <a:chOff x="6892933" y="2098766"/>
            <a:chExt cx="1482597" cy="3859030"/>
          </a:xfrm>
        </p:grpSpPr>
        <p:sp>
          <p:nvSpPr>
            <p:cNvPr id="28" name="矩形 27"/>
            <p:cNvSpPr/>
            <p:nvPr>
              <p:custDataLst>
                <p:tags r:id="rId20"/>
              </p:custDataLst>
            </p:nvPr>
          </p:nvSpPr>
          <p:spPr>
            <a:xfrm>
              <a:off x="6892933" y="2098766"/>
              <a:ext cx="1474184" cy="3858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32" name="直角三角形 31"/>
            <p:cNvSpPr/>
            <p:nvPr>
              <p:custDataLst>
                <p:tags r:id="rId21"/>
              </p:custDataLst>
            </p:nvPr>
          </p:nvSpPr>
          <p:spPr>
            <a:xfrm flipH="1">
              <a:off x="7765716" y="5125241"/>
              <a:ext cx="609814" cy="832555"/>
            </a:xfrm>
            <a:prstGeom prst="rtTriangle">
              <a:avLst/>
            </a:prstGeom>
            <a:pattFill prst="wdUpDiag">
              <a:fgClr>
                <a:schemeClr val="bg1"/>
              </a:fgClr>
              <a:bgClr>
                <a:schemeClr val="accent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33" name="等腰三角形 32"/>
            <p:cNvSpPr/>
            <p:nvPr>
              <p:custDataLst>
                <p:tags r:id="rId22"/>
              </p:custDataLst>
            </p:nvPr>
          </p:nvSpPr>
          <p:spPr>
            <a:xfrm>
              <a:off x="7214603"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34" name="TextBox 38"/>
            <p:cNvSpPr txBox="1"/>
            <p:nvPr>
              <p:custDataLst>
                <p:tags r:id="rId23"/>
              </p:custDataLst>
            </p:nvPr>
          </p:nvSpPr>
          <p:spPr>
            <a:xfrm>
              <a:off x="7400817" y="2393891"/>
              <a:ext cx="487600" cy="400110"/>
            </a:xfrm>
            <a:prstGeom prst="rect">
              <a:avLst/>
            </a:prstGeom>
            <a:noFill/>
          </p:spPr>
          <p:txBody>
            <a:bodyPr wrap="square" rtlCol="0">
              <a:normAutofit/>
            </a:bodyPr>
            <a:p>
              <a:pPr algn="ctr"/>
              <a:r>
                <a:rPr lang="en-US" altLang="zh-CN" sz="2000" dirty="0">
                  <a:solidFill>
                    <a:srgbClr val="000000"/>
                  </a:solidFill>
                  <a:sym typeface="Arial" panose="020B0604020202020204" pitchFamily="34" charset="0"/>
                </a:rPr>
                <a:t>04</a:t>
              </a:r>
              <a:endParaRPr lang="en-US" altLang="zh-CN" sz="2000" dirty="0">
                <a:solidFill>
                  <a:srgbClr val="000000"/>
                </a:solidFill>
                <a:sym typeface="Arial" panose="020B0604020202020204" pitchFamily="34" charset="0"/>
              </a:endParaRPr>
            </a:p>
          </p:txBody>
        </p:sp>
        <p:sp>
          <p:nvSpPr>
            <p:cNvPr id="56" name="TextBox 39"/>
            <p:cNvSpPr txBox="1"/>
            <p:nvPr>
              <p:custDataLst>
                <p:tags r:id="rId24"/>
              </p:custDataLst>
            </p:nvPr>
          </p:nvSpPr>
          <p:spPr>
            <a:xfrm>
              <a:off x="6931999" y="3072693"/>
              <a:ext cx="1341253" cy="2054200"/>
            </a:xfrm>
            <a:prstGeom prst="rect">
              <a:avLst/>
            </a:prstGeom>
            <a:noFill/>
          </p:spPr>
          <p:txBody>
            <a:bodyPr wrap="square" rtlCol="0">
              <a:normAutofit/>
            </a:bodyPr>
            <a:p>
              <a:pPr algn="just">
                <a:lnSpc>
                  <a:spcPct val="150000"/>
                </a:lnSpc>
              </a:pPr>
              <a:r>
                <a:rPr lang="zh-CN" altLang="en-US" b="1" dirty="0">
                  <a:latin typeface="微软雅黑" panose="020B0503020204020204" charset="-122"/>
                  <a:ea typeface="微软雅黑" panose="020B0503020204020204" charset="-122"/>
                  <a:sym typeface="+mn-ea"/>
                </a:rPr>
                <a:t>注意事项</a:t>
              </a:r>
              <a:endParaRPr lang="zh-CN" altLang="en-US" b="1" dirty="0">
                <a:latin typeface="微软雅黑" panose="020B0503020204020204" charset="-122"/>
                <a:ea typeface="微软雅黑" panose="020B0503020204020204" charset="-122"/>
                <a:sym typeface="+mn-ea"/>
              </a:endParaRPr>
            </a:p>
            <a:p>
              <a:pPr algn="just">
                <a:lnSpc>
                  <a:spcPct val="150000"/>
                </a:lnSpc>
              </a:pPr>
              <a:r>
                <a:rPr lang="zh-CN" altLang="en-US" dirty="0">
                  <a:latin typeface="微软雅黑" panose="020B0503020204020204" charset="-122"/>
                  <a:ea typeface="微软雅黑" panose="020B0503020204020204" charset="-122"/>
                  <a:cs typeface="微软雅黑" panose="020B0503020204020204" charset="-122"/>
                  <a:sym typeface="+mn-ea"/>
                </a:rPr>
                <a:t>具体发放根据财政拨款时间确定，及时足额发放 </a:t>
              </a:r>
              <a:endParaRPr lang="zh-CN" altLang="en-US" dirty="0">
                <a:latin typeface="微软雅黑" panose="020B0503020204020204" charset="-122"/>
                <a:ea typeface="微软雅黑" panose="020B0503020204020204" charset="-122"/>
                <a:cs typeface="微软雅黑" panose="020B0503020204020204" charset="-122"/>
              </a:endParaRPr>
            </a:p>
            <a:p>
              <a:pPr algn="ctr"/>
              <a:endParaRPr lang="da-DK" altLang="zh-CN" dirty="0">
                <a:solidFill>
                  <a:srgbClr val="000000"/>
                </a:solidFill>
                <a:sym typeface="Arial" panose="020B0604020202020204" pitchFamily="34" charset="0"/>
              </a:endParaRPr>
            </a:p>
          </p:txBody>
        </p:sp>
      </p:grpSp>
      <p:grpSp>
        <p:nvGrpSpPr>
          <p:cNvPr id="57" name="组合 56"/>
          <p:cNvGrpSpPr/>
          <p:nvPr>
            <p:custDataLst>
              <p:tags r:id="rId25"/>
            </p:custDataLst>
          </p:nvPr>
        </p:nvGrpSpPr>
        <p:grpSpPr>
          <a:xfrm>
            <a:off x="9383480" y="1440897"/>
            <a:ext cx="1762126" cy="4515738"/>
            <a:chOff x="6901614" y="2098766"/>
            <a:chExt cx="1505654" cy="3858488"/>
          </a:xfrm>
        </p:grpSpPr>
        <p:sp>
          <p:nvSpPr>
            <p:cNvPr id="58" name="矩形 57"/>
            <p:cNvSpPr/>
            <p:nvPr>
              <p:custDataLst>
                <p:tags r:id="rId26"/>
              </p:custDataLst>
            </p:nvPr>
          </p:nvSpPr>
          <p:spPr>
            <a:xfrm>
              <a:off x="6901614" y="2098766"/>
              <a:ext cx="1474184" cy="38582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59" name="直角三角形 58"/>
            <p:cNvSpPr/>
            <p:nvPr>
              <p:custDataLst>
                <p:tags r:id="rId27"/>
              </p:custDataLst>
            </p:nvPr>
          </p:nvSpPr>
          <p:spPr>
            <a:xfrm flipH="1">
              <a:off x="7765716" y="5124699"/>
              <a:ext cx="609814" cy="832555"/>
            </a:xfrm>
            <a:prstGeom prst="rtTriangle">
              <a:avLst/>
            </a:prstGeom>
            <a:pattFill prst="wdUpDiag">
              <a:fgClr>
                <a:schemeClr val="bg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60" name="等腰三角形 59"/>
            <p:cNvSpPr/>
            <p:nvPr>
              <p:custDataLst>
                <p:tags r:id="rId28"/>
              </p:custDataLst>
            </p:nvPr>
          </p:nvSpPr>
          <p:spPr>
            <a:xfrm>
              <a:off x="7214603"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61" name="TextBox 38"/>
            <p:cNvSpPr txBox="1"/>
            <p:nvPr>
              <p:custDataLst>
                <p:tags r:id="rId29"/>
              </p:custDataLst>
            </p:nvPr>
          </p:nvSpPr>
          <p:spPr>
            <a:xfrm>
              <a:off x="7400817"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05</a:t>
              </a:r>
              <a:endParaRPr lang="en-US" altLang="zh-CN" sz="2000" dirty="0">
                <a:solidFill>
                  <a:schemeClr val="bg1"/>
                </a:solidFill>
                <a:sym typeface="Arial" panose="020B0604020202020204" pitchFamily="34" charset="0"/>
              </a:endParaRPr>
            </a:p>
          </p:txBody>
        </p:sp>
        <p:sp>
          <p:nvSpPr>
            <p:cNvPr id="62" name="TextBox 39"/>
            <p:cNvSpPr txBox="1"/>
            <p:nvPr>
              <p:custDataLst>
                <p:tags r:id="rId30"/>
              </p:custDataLst>
            </p:nvPr>
          </p:nvSpPr>
          <p:spPr>
            <a:xfrm>
              <a:off x="6962383" y="3003786"/>
              <a:ext cx="1444885" cy="2414472"/>
            </a:xfrm>
            <a:prstGeom prst="rect">
              <a:avLst/>
            </a:prstGeom>
            <a:noFill/>
          </p:spPr>
          <p:txBody>
            <a:bodyPr wrap="square" rtlCol="0"/>
            <a:p>
              <a:pPr algn="just">
                <a:lnSpc>
                  <a:spcPct val="150000"/>
                </a:lnSpc>
              </a:pPr>
              <a:r>
                <a:rPr lang="zh-CN" altLang="en-US" sz="1600" b="1" dirty="0">
                  <a:latin typeface="微软雅黑" panose="020B0503020204020204" charset="-122"/>
                  <a:ea typeface="微软雅黑" panose="020B0503020204020204" charset="-122"/>
                  <a:cs typeface="微软雅黑" panose="020B0503020204020204" charset="-122"/>
                  <a:sym typeface="+mn-ea"/>
                </a:rPr>
                <a:t>发放标准</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algn="just">
                <a:lnSpc>
                  <a:spcPct val="150000"/>
                </a:lnSpc>
              </a:pPr>
              <a:r>
                <a:rPr sz="1600" dirty="0">
                  <a:latin typeface="微软雅黑" panose="020B0503020204020204" charset="-122"/>
                  <a:ea typeface="微软雅黑" panose="020B0503020204020204" charset="-122"/>
                  <a:cs typeface="微软雅黑" panose="020B0503020204020204" charset="-122"/>
                  <a:sym typeface="+mn-ea"/>
                </a:rPr>
                <a:t>自202</a:t>
              </a:r>
              <a:r>
                <a:rPr lang="en-US" sz="1600" dirty="0">
                  <a:latin typeface="微软雅黑" panose="020B0503020204020204" charset="-122"/>
                  <a:ea typeface="微软雅黑" panose="020B0503020204020204" charset="-122"/>
                  <a:cs typeface="微软雅黑" panose="020B0503020204020204" charset="-122"/>
                  <a:sym typeface="+mn-ea"/>
                </a:rPr>
                <a:t>4</a:t>
              </a:r>
              <a:r>
                <a:rPr sz="1600" dirty="0">
                  <a:latin typeface="微软雅黑" panose="020B0503020204020204" charset="-122"/>
                  <a:ea typeface="微软雅黑" panose="020B0503020204020204" charset="-122"/>
                  <a:cs typeface="微软雅黑" panose="020B0503020204020204" charset="-122"/>
                  <a:sym typeface="+mn-ea"/>
                </a:rPr>
                <a:t>年秋季学期</a:t>
              </a:r>
              <a:r>
                <a:rPr lang="zh-CN" sz="1600" dirty="0">
                  <a:latin typeface="微软雅黑" panose="020B0503020204020204" charset="-122"/>
                  <a:ea typeface="微软雅黑" panose="020B0503020204020204" charset="-122"/>
                  <a:cs typeface="微软雅黑" panose="020B0503020204020204" charset="-122"/>
                  <a:sym typeface="+mn-ea"/>
                </a:rPr>
                <a:t>起，</a:t>
              </a:r>
              <a:r>
                <a:rPr lang="zh-CN" altLang="en-US" sz="1600" dirty="0">
                  <a:latin typeface="微软雅黑" panose="020B0503020204020204" charset="-122"/>
                  <a:ea typeface="微软雅黑" panose="020B0503020204020204" charset="-122"/>
                  <a:cs typeface="微软雅黑" panose="020B0503020204020204" charset="-122"/>
                  <a:sym typeface="+mn-ea"/>
                </a:rPr>
                <a:t>学费补偿、国家助学贷款代偿以及学费减免标准，本专科生每生每年最高不超过</a:t>
              </a:r>
              <a:r>
                <a:rPr lang="en-US" altLang="zh-CN" sz="1600" dirty="0">
                  <a:latin typeface="微软雅黑" panose="020B0503020204020204" charset="-122"/>
                  <a:ea typeface="微软雅黑" panose="020B0503020204020204" charset="-122"/>
                  <a:cs typeface="微软雅黑" panose="020B0503020204020204" charset="-122"/>
                  <a:sym typeface="+mn-ea"/>
                </a:rPr>
                <a:t>20</a:t>
              </a:r>
              <a:r>
                <a:rPr lang="en-US" altLang="zh-CN" sz="1600" dirty="0">
                  <a:latin typeface="微软雅黑" panose="020B0503020204020204" charset="-122"/>
                  <a:ea typeface="微软雅黑" panose="020B0503020204020204" charset="-122"/>
                  <a:cs typeface="微软雅黑" panose="020B0503020204020204" charset="-122"/>
                  <a:sym typeface="+mn-ea"/>
                </a:rPr>
                <a:t>000</a:t>
              </a:r>
              <a:r>
                <a:rPr lang="zh-CN" altLang="en-US" sz="1600" dirty="0">
                  <a:latin typeface="微软雅黑" panose="020B0503020204020204" charset="-122"/>
                  <a:ea typeface="微软雅黑" panose="020B0503020204020204" charset="-122"/>
                  <a:cs typeface="微软雅黑" panose="020B0503020204020204" charset="-122"/>
                  <a:sym typeface="+mn-ea"/>
                </a:rPr>
                <a:t>元</a:t>
              </a:r>
              <a:r>
                <a:rPr lang="zh-CN" altLang="en-US" sz="1600" dirty="0">
                  <a:latin typeface="宋体" panose="02010600030101010101" pitchFamily="2" charset="-122"/>
                  <a:ea typeface="宋体" panose="02010600030101010101" pitchFamily="2" charset="-122"/>
                  <a:sym typeface="+mn-ea"/>
                </a:rPr>
                <a:t> </a:t>
              </a:r>
              <a:endParaRPr lang="zh-CN" altLang="en-US" sz="1600" dirty="0">
                <a:solidFill>
                  <a:schemeClr val="bg1"/>
                </a:solidFill>
                <a:latin typeface="宋体" panose="02010600030101010101" pitchFamily="2" charset="-122"/>
                <a:ea typeface="宋体" panose="02010600030101010101" pitchFamily="2" charset="-122"/>
                <a:sym typeface="+mn-ea"/>
              </a:endParaRPr>
            </a:p>
          </p:txBody>
        </p:sp>
      </p:grpSp>
    </p:spTree>
    <p:custDataLst>
      <p:tags r:id="rId3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6</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069523" cy="998537"/>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校内</a:t>
            </a:r>
            <a:r>
              <a:rPr lang="zh-CN" altLang="en-US" sz="4800" dirty="0">
                <a:sym typeface="+mn-ea"/>
              </a:rPr>
              <a:t>资助</a:t>
            </a:r>
            <a:endParaRPr lang="zh-CN" altLang="en-US" sz="4800" dirty="0">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副标题 2"/>
          <p:cNvSpPr>
            <a:spLocks noGrp="1"/>
          </p:cNvSpPr>
          <p:nvPr>
            <p:ph type="subTitle" idx="1"/>
          </p:nvPr>
        </p:nvSpPr>
        <p:spPr>
          <a:xfrm>
            <a:off x="1466850" y="182880"/>
            <a:ext cx="5104130" cy="448310"/>
          </a:xfrm>
        </p:spPr>
        <p:txBody>
          <a:bodyPr>
            <a:noAutofit/>
          </a:bodyPr>
          <a:p>
            <a:pPr lvl="0"/>
            <a:r>
              <a:rPr lang="zh-CN" altLang="en-US" sz="2800" dirty="0">
                <a:solidFill>
                  <a:schemeClr val="tx1"/>
                </a:solidFill>
              </a:rPr>
              <a:t>六、校内</a:t>
            </a:r>
            <a:r>
              <a:rPr lang="zh-CN" altLang="en-US" sz="2800" dirty="0">
                <a:solidFill>
                  <a:schemeClr val="tx1"/>
                </a:solidFill>
              </a:rPr>
              <a:t>资助</a:t>
            </a:r>
            <a:endParaRPr lang="zh-CN" altLang="en-US" sz="2800" dirty="0">
              <a:solidFill>
                <a:schemeClr val="tx1"/>
              </a:solidFill>
            </a:endParaRPr>
          </a:p>
        </p:txBody>
      </p:sp>
      <p:sp>
        <p:nvSpPr>
          <p:cNvPr id="13" name="文本框 12"/>
          <p:cNvSpPr txBox="1"/>
          <p:nvPr/>
        </p:nvSpPr>
        <p:spPr>
          <a:xfrm>
            <a:off x="698500" y="805180"/>
            <a:ext cx="2316480" cy="460375"/>
          </a:xfrm>
          <a:prstGeom prst="rect">
            <a:avLst/>
          </a:prstGeom>
          <a:noFill/>
        </p:spPr>
        <p:txBody>
          <a:bodyPr wrap="none" rtlCol="0" anchor="t">
            <a:spAutoFit/>
          </a:bodyPr>
          <a:p>
            <a:pPr algn="l"/>
            <a:r>
              <a:rPr lang="zh-CN" altLang="en-US" sz="2400" b="1" dirty="0">
                <a:solidFill>
                  <a:schemeClr val="tx1"/>
                </a:solidFill>
                <a:latin typeface="微软雅黑" panose="020B0503020204020204" charset="-122"/>
                <a:ea typeface="微软雅黑" panose="020B0503020204020204" charset="-122"/>
                <a:sym typeface="+mn-ea"/>
              </a:rPr>
              <a:t>（一）</a:t>
            </a:r>
            <a:r>
              <a:rPr lang="zh-CN" altLang="en-US" sz="2400" b="1" dirty="0">
                <a:solidFill>
                  <a:schemeClr val="tx1"/>
                </a:solidFill>
                <a:latin typeface="微软雅黑" panose="020B0503020204020204" charset="-122"/>
                <a:ea typeface="微软雅黑" panose="020B0503020204020204" charset="-122"/>
                <a:sym typeface="+mn-ea"/>
              </a:rPr>
              <a:t>学费缓交</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空心弧 1"/>
          <p:cNvSpPr/>
          <p:nvPr>
            <p:custDataLst>
              <p:tags r:id="rId1"/>
            </p:custDataLst>
          </p:nvPr>
        </p:nvSpPr>
        <p:spPr>
          <a:xfrm>
            <a:off x="-916293" y="2746531"/>
            <a:ext cx="1857375" cy="1857375"/>
          </a:xfrm>
          <a:prstGeom prst="blockArc">
            <a:avLst>
              <a:gd name="adj1" fmla="val 16102233"/>
              <a:gd name="adj2" fmla="val 656203"/>
              <a:gd name="adj3" fmla="val 10160"/>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dirty="0">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 name="空心弧 2"/>
          <p:cNvSpPr/>
          <p:nvPr>
            <p:custDataLst>
              <p:tags r:id="rId2"/>
            </p:custDataLst>
          </p:nvPr>
        </p:nvSpPr>
        <p:spPr>
          <a:xfrm flipH="1" flipV="1">
            <a:off x="732902" y="3040613"/>
            <a:ext cx="1857375" cy="1857375"/>
          </a:xfrm>
          <a:prstGeom prst="blockArc">
            <a:avLst>
              <a:gd name="adj1" fmla="val 11661999"/>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16" name="空心弧 15"/>
          <p:cNvSpPr/>
          <p:nvPr>
            <p:custDataLst>
              <p:tags r:id="rId3"/>
            </p:custDataLst>
          </p:nvPr>
        </p:nvSpPr>
        <p:spPr>
          <a:xfrm rot="2700000">
            <a:off x="2356718" y="3459103"/>
            <a:ext cx="1857375" cy="1857375"/>
          </a:xfrm>
          <a:prstGeom prst="blockArc">
            <a:avLst>
              <a:gd name="adj1" fmla="val 8912435"/>
              <a:gd name="adj2" fmla="val 645517"/>
              <a:gd name="adj3" fmla="val 1015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2" name="空心弧 21"/>
          <p:cNvSpPr/>
          <p:nvPr>
            <p:custDataLst>
              <p:tags r:id="rId4"/>
            </p:custDataLst>
          </p:nvPr>
        </p:nvSpPr>
        <p:spPr>
          <a:xfrm rot="3120378" flipV="1">
            <a:off x="3263835" y="4856233"/>
            <a:ext cx="1857375" cy="1857375"/>
          </a:xfrm>
          <a:prstGeom prst="blockArc">
            <a:avLst>
              <a:gd name="adj1" fmla="val 10426104"/>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3" name="空心弧 22"/>
          <p:cNvSpPr/>
          <p:nvPr>
            <p:custDataLst>
              <p:tags r:id="rId5"/>
            </p:custDataLst>
          </p:nvPr>
        </p:nvSpPr>
        <p:spPr>
          <a:xfrm rot="3023909" flipH="1">
            <a:off x="4501908" y="5977501"/>
            <a:ext cx="1857375" cy="1857375"/>
          </a:xfrm>
          <a:prstGeom prst="blockArc">
            <a:avLst>
              <a:gd name="adj1" fmla="val 13833344"/>
              <a:gd name="adj2" fmla="val 569579"/>
              <a:gd name="adj3" fmla="val 10136"/>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6"/>
            </p:custDataLst>
          </p:nvPr>
        </p:nvSpPr>
        <p:spPr>
          <a:xfrm>
            <a:off x="1099599" y="3357385"/>
            <a:ext cx="1123980" cy="11239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5" name="椭圆 24"/>
          <p:cNvSpPr/>
          <p:nvPr>
            <p:custDataLst>
              <p:tags r:id="rId7"/>
            </p:custDataLst>
          </p:nvPr>
        </p:nvSpPr>
        <p:spPr>
          <a:xfrm>
            <a:off x="2718493" y="3821665"/>
            <a:ext cx="1132251" cy="113225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8"/>
            </p:custDataLst>
          </p:nvPr>
        </p:nvSpPr>
        <p:spPr>
          <a:xfrm>
            <a:off x="3626397" y="5223739"/>
            <a:ext cx="1132251" cy="113225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0" name="Freeform 10"/>
          <p:cNvSpPr>
            <a:spLocks noEditPoints="1"/>
          </p:cNvSpPr>
          <p:nvPr>
            <p:custDataLst>
              <p:tags r:id="rId9"/>
            </p:custDataLst>
          </p:nvPr>
        </p:nvSpPr>
        <p:spPr bwMode="auto">
          <a:xfrm>
            <a:off x="3789095" y="5486226"/>
            <a:ext cx="806855" cy="607277"/>
          </a:xfrm>
          <a:custGeom>
            <a:avLst/>
            <a:gdLst>
              <a:gd name="T0" fmla="*/ 222 w 434"/>
              <a:gd name="T1" fmla="*/ 75 h 328"/>
              <a:gd name="T2" fmla="*/ 251 w 434"/>
              <a:gd name="T3" fmla="*/ 10 h 328"/>
              <a:gd name="T4" fmla="*/ 198 w 434"/>
              <a:gd name="T5" fmla="*/ 21 h 328"/>
              <a:gd name="T6" fmla="*/ 147 w 434"/>
              <a:gd name="T7" fmla="*/ 13 h 328"/>
              <a:gd name="T8" fmla="*/ 179 w 434"/>
              <a:gd name="T9" fmla="*/ 76 h 328"/>
              <a:gd name="T10" fmla="*/ 182 w 434"/>
              <a:gd name="T11" fmla="*/ 309 h 328"/>
              <a:gd name="T12" fmla="*/ 222 w 434"/>
              <a:gd name="T13" fmla="*/ 75 h 328"/>
              <a:gd name="T14" fmla="*/ 243 w 434"/>
              <a:gd name="T15" fmla="*/ 219 h 328"/>
              <a:gd name="T16" fmla="*/ 233 w 434"/>
              <a:gd name="T17" fmla="*/ 237 h 328"/>
              <a:gd name="T18" fmla="*/ 212 w 434"/>
              <a:gd name="T19" fmla="*/ 245 h 328"/>
              <a:gd name="T20" fmla="*/ 212 w 434"/>
              <a:gd name="T21" fmla="*/ 252 h 328"/>
              <a:gd name="T22" fmla="*/ 210 w 434"/>
              <a:gd name="T23" fmla="*/ 258 h 328"/>
              <a:gd name="T24" fmla="*/ 202 w 434"/>
              <a:gd name="T25" fmla="*/ 259 h 328"/>
              <a:gd name="T26" fmla="*/ 197 w 434"/>
              <a:gd name="T27" fmla="*/ 252 h 328"/>
              <a:gd name="T28" fmla="*/ 197 w 434"/>
              <a:gd name="T29" fmla="*/ 244 h 328"/>
              <a:gd name="T30" fmla="*/ 194 w 434"/>
              <a:gd name="T31" fmla="*/ 243 h 328"/>
              <a:gd name="T32" fmla="*/ 176 w 434"/>
              <a:gd name="T33" fmla="*/ 232 h 328"/>
              <a:gd name="T34" fmla="*/ 170 w 434"/>
              <a:gd name="T35" fmla="*/ 223 h 328"/>
              <a:gd name="T36" fmla="*/ 169 w 434"/>
              <a:gd name="T37" fmla="*/ 220 h 328"/>
              <a:gd name="T38" fmla="*/ 168 w 434"/>
              <a:gd name="T39" fmla="*/ 217 h 328"/>
              <a:gd name="T40" fmla="*/ 169 w 434"/>
              <a:gd name="T41" fmla="*/ 213 h 328"/>
              <a:gd name="T42" fmla="*/ 176 w 434"/>
              <a:gd name="T43" fmla="*/ 209 h 328"/>
              <a:gd name="T44" fmla="*/ 183 w 434"/>
              <a:gd name="T45" fmla="*/ 214 h 328"/>
              <a:gd name="T46" fmla="*/ 184 w 434"/>
              <a:gd name="T47" fmla="*/ 217 h 328"/>
              <a:gd name="T48" fmla="*/ 185 w 434"/>
              <a:gd name="T49" fmla="*/ 219 h 328"/>
              <a:gd name="T50" fmla="*/ 188 w 434"/>
              <a:gd name="T51" fmla="*/ 223 h 328"/>
              <a:gd name="T52" fmla="*/ 197 w 434"/>
              <a:gd name="T53" fmla="*/ 229 h 328"/>
              <a:gd name="T54" fmla="*/ 197 w 434"/>
              <a:gd name="T55" fmla="*/ 199 h 328"/>
              <a:gd name="T56" fmla="*/ 178 w 434"/>
              <a:gd name="T57" fmla="*/ 191 h 328"/>
              <a:gd name="T58" fmla="*/ 171 w 434"/>
              <a:gd name="T59" fmla="*/ 183 h 328"/>
              <a:gd name="T60" fmla="*/ 169 w 434"/>
              <a:gd name="T61" fmla="*/ 172 h 328"/>
              <a:gd name="T62" fmla="*/ 171 w 434"/>
              <a:gd name="T63" fmla="*/ 162 h 328"/>
              <a:gd name="T64" fmla="*/ 177 w 434"/>
              <a:gd name="T65" fmla="*/ 153 h 328"/>
              <a:gd name="T66" fmla="*/ 197 w 434"/>
              <a:gd name="T67" fmla="*/ 144 h 328"/>
              <a:gd name="T68" fmla="*/ 197 w 434"/>
              <a:gd name="T69" fmla="*/ 144 h 328"/>
              <a:gd name="T70" fmla="*/ 197 w 434"/>
              <a:gd name="T71" fmla="*/ 136 h 328"/>
              <a:gd name="T72" fmla="*/ 200 w 434"/>
              <a:gd name="T73" fmla="*/ 131 h 328"/>
              <a:gd name="T74" fmla="*/ 208 w 434"/>
              <a:gd name="T75" fmla="*/ 129 h 328"/>
              <a:gd name="T76" fmla="*/ 212 w 434"/>
              <a:gd name="T77" fmla="*/ 136 h 328"/>
              <a:gd name="T78" fmla="*/ 212 w 434"/>
              <a:gd name="T79" fmla="*/ 144 h 328"/>
              <a:gd name="T80" fmla="*/ 212 w 434"/>
              <a:gd name="T81" fmla="*/ 144 h 328"/>
              <a:gd name="T82" fmla="*/ 215 w 434"/>
              <a:gd name="T83" fmla="*/ 145 h 328"/>
              <a:gd name="T84" fmla="*/ 235 w 434"/>
              <a:gd name="T85" fmla="*/ 154 h 328"/>
              <a:gd name="T86" fmla="*/ 240 w 434"/>
              <a:gd name="T87" fmla="*/ 163 h 328"/>
              <a:gd name="T88" fmla="*/ 242 w 434"/>
              <a:gd name="T89" fmla="*/ 165 h 328"/>
              <a:gd name="T90" fmla="*/ 242 w 434"/>
              <a:gd name="T91" fmla="*/ 168 h 328"/>
              <a:gd name="T92" fmla="*/ 242 w 434"/>
              <a:gd name="T93" fmla="*/ 172 h 328"/>
              <a:gd name="T94" fmla="*/ 235 w 434"/>
              <a:gd name="T95" fmla="*/ 177 h 328"/>
              <a:gd name="T96" fmla="*/ 228 w 434"/>
              <a:gd name="T97" fmla="*/ 172 h 328"/>
              <a:gd name="T98" fmla="*/ 227 w 434"/>
              <a:gd name="T99" fmla="*/ 169 h 328"/>
              <a:gd name="T100" fmla="*/ 226 w 434"/>
              <a:gd name="T101" fmla="*/ 167 h 328"/>
              <a:gd name="T102" fmla="*/ 222 w 434"/>
              <a:gd name="T103" fmla="*/ 163 h 328"/>
              <a:gd name="T104" fmla="*/ 212 w 434"/>
              <a:gd name="T105" fmla="*/ 159 h 328"/>
              <a:gd name="T106" fmla="*/ 212 w 434"/>
              <a:gd name="T107" fmla="*/ 187 h 328"/>
              <a:gd name="T108" fmla="*/ 225 w 434"/>
              <a:gd name="T109" fmla="*/ 191 h 328"/>
              <a:gd name="T110" fmla="*/ 240 w 434"/>
              <a:gd name="T111" fmla="*/ 203 h 328"/>
              <a:gd name="T112" fmla="*/ 240 w 434"/>
              <a:gd name="T113" fmla="*/ 203 h 328"/>
              <a:gd name="T114" fmla="*/ 240 w 434"/>
              <a:gd name="T115" fmla="*/ 203 h 328"/>
              <a:gd name="T116" fmla="*/ 243 w 434"/>
              <a:gd name="T117" fmla="*/ 2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4" h="328">
                <a:moveTo>
                  <a:pt x="222" y="75"/>
                </a:moveTo>
                <a:cubicBezTo>
                  <a:pt x="245" y="55"/>
                  <a:pt x="260" y="12"/>
                  <a:pt x="251" y="10"/>
                </a:cubicBezTo>
                <a:cubicBezTo>
                  <a:pt x="238" y="8"/>
                  <a:pt x="211" y="19"/>
                  <a:pt x="198" y="21"/>
                </a:cubicBezTo>
                <a:cubicBezTo>
                  <a:pt x="179" y="23"/>
                  <a:pt x="159" y="0"/>
                  <a:pt x="147" y="13"/>
                </a:cubicBezTo>
                <a:cubicBezTo>
                  <a:pt x="138" y="23"/>
                  <a:pt x="154" y="60"/>
                  <a:pt x="179" y="76"/>
                </a:cubicBezTo>
                <a:cubicBezTo>
                  <a:pt x="105" y="113"/>
                  <a:pt x="0" y="296"/>
                  <a:pt x="182" y="309"/>
                </a:cubicBezTo>
                <a:cubicBezTo>
                  <a:pt x="434" y="328"/>
                  <a:pt x="308" y="110"/>
                  <a:pt x="222" y="75"/>
                </a:cubicBezTo>
                <a:close/>
                <a:moveTo>
                  <a:pt x="243" y="219"/>
                </a:moveTo>
                <a:cubicBezTo>
                  <a:pt x="243" y="226"/>
                  <a:pt x="239" y="233"/>
                  <a:pt x="233" y="237"/>
                </a:cubicBezTo>
                <a:cubicBezTo>
                  <a:pt x="227" y="242"/>
                  <a:pt x="220" y="244"/>
                  <a:pt x="212" y="245"/>
                </a:cubicBezTo>
                <a:cubicBezTo>
                  <a:pt x="212" y="252"/>
                  <a:pt x="212" y="252"/>
                  <a:pt x="212" y="252"/>
                </a:cubicBezTo>
                <a:cubicBezTo>
                  <a:pt x="212" y="255"/>
                  <a:pt x="211" y="257"/>
                  <a:pt x="210" y="258"/>
                </a:cubicBezTo>
                <a:cubicBezTo>
                  <a:pt x="208" y="260"/>
                  <a:pt x="204" y="260"/>
                  <a:pt x="202" y="259"/>
                </a:cubicBezTo>
                <a:cubicBezTo>
                  <a:pt x="199" y="258"/>
                  <a:pt x="197" y="255"/>
                  <a:pt x="197" y="252"/>
                </a:cubicBezTo>
                <a:cubicBezTo>
                  <a:pt x="197" y="244"/>
                  <a:pt x="197" y="244"/>
                  <a:pt x="197" y="244"/>
                </a:cubicBezTo>
                <a:cubicBezTo>
                  <a:pt x="196" y="244"/>
                  <a:pt x="195" y="243"/>
                  <a:pt x="194" y="243"/>
                </a:cubicBezTo>
                <a:cubicBezTo>
                  <a:pt x="187" y="241"/>
                  <a:pt x="180" y="237"/>
                  <a:pt x="176" y="232"/>
                </a:cubicBezTo>
                <a:cubicBezTo>
                  <a:pt x="173" y="229"/>
                  <a:pt x="171" y="226"/>
                  <a:pt x="170" y="223"/>
                </a:cubicBezTo>
                <a:cubicBezTo>
                  <a:pt x="170" y="222"/>
                  <a:pt x="169" y="221"/>
                  <a:pt x="169" y="220"/>
                </a:cubicBezTo>
                <a:cubicBezTo>
                  <a:pt x="169" y="219"/>
                  <a:pt x="169" y="218"/>
                  <a:pt x="168" y="217"/>
                </a:cubicBezTo>
                <a:cubicBezTo>
                  <a:pt x="168" y="216"/>
                  <a:pt x="169" y="214"/>
                  <a:pt x="169" y="213"/>
                </a:cubicBezTo>
                <a:cubicBezTo>
                  <a:pt x="171" y="211"/>
                  <a:pt x="174" y="209"/>
                  <a:pt x="176" y="209"/>
                </a:cubicBezTo>
                <a:cubicBezTo>
                  <a:pt x="179" y="210"/>
                  <a:pt x="182" y="212"/>
                  <a:pt x="183" y="214"/>
                </a:cubicBezTo>
                <a:cubicBezTo>
                  <a:pt x="183" y="215"/>
                  <a:pt x="183" y="216"/>
                  <a:pt x="184" y="217"/>
                </a:cubicBezTo>
                <a:cubicBezTo>
                  <a:pt x="184" y="218"/>
                  <a:pt x="184" y="219"/>
                  <a:pt x="185" y="219"/>
                </a:cubicBezTo>
                <a:cubicBezTo>
                  <a:pt x="186" y="221"/>
                  <a:pt x="187" y="222"/>
                  <a:pt x="188" y="223"/>
                </a:cubicBezTo>
                <a:cubicBezTo>
                  <a:pt x="191" y="226"/>
                  <a:pt x="194" y="228"/>
                  <a:pt x="197" y="229"/>
                </a:cubicBezTo>
                <a:cubicBezTo>
                  <a:pt x="197" y="199"/>
                  <a:pt x="197" y="199"/>
                  <a:pt x="197" y="199"/>
                </a:cubicBezTo>
                <a:cubicBezTo>
                  <a:pt x="191" y="198"/>
                  <a:pt x="184" y="195"/>
                  <a:pt x="178" y="191"/>
                </a:cubicBezTo>
                <a:cubicBezTo>
                  <a:pt x="175" y="189"/>
                  <a:pt x="173" y="186"/>
                  <a:pt x="171" y="183"/>
                </a:cubicBezTo>
                <a:cubicBezTo>
                  <a:pt x="170" y="180"/>
                  <a:pt x="169" y="176"/>
                  <a:pt x="169" y="172"/>
                </a:cubicBezTo>
                <a:cubicBezTo>
                  <a:pt x="169" y="169"/>
                  <a:pt x="170" y="165"/>
                  <a:pt x="171" y="162"/>
                </a:cubicBezTo>
                <a:cubicBezTo>
                  <a:pt x="173" y="158"/>
                  <a:pt x="175" y="156"/>
                  <a:pt x="177" y="153"/>
                </a:cubicBezTo>
                <a:cubicBezTo>
                  <a:pt x="183" y="148"/>
                  <a:pt x="190" y="145"/>
                  <a:pt x="197" y="144"/>
                </a:cubicBezTo>
                <a:cubicBezTo>
                  <a:pt x="197" y="144"/>
                  <a:pt x="197" y="144"/>
                  <a:pt x="197" y="144"/>
                </a:cubicBezTo>
                <a:cubicBezTo>
                  <a:pt x="197" y="136"/>
                  <a:pt x="197" y="136"/>
                  <a:pt x="197" y="136"/>
                </a:cubicBezTo>
                <a:cubicBezTo>
                  <a:pt x="197" y="134"/>
                  <a:pt x="198" y="132"/>
                  <a:pt x="200" y="131"/>
                </a:cubicBezTo>
                <a:cubicBezTo>
                  <a:pt x="202" y="129"/>
                  <a:pt x="205" y="128"/>
                  <a:pt x="208" y="129"/>
                </a:cubicBezTo>
                <a:cubicBezTo>
                  <a:pt x="211" y="131"/>
                  <a:pt x="212" y="133"/>
                  <a:pt x="212" y="136"/>
                </a:cubicBezTo>
                <a:cubicBezTo>
                  <a:pt x="212" y="144"/>
                  <a:pt x="212" y="144"/>
                  <a:pt x="212" y="144"/>
                </a:cubicBezTo>
                <a:cubicBezTo>
                  <a:pt x="212" y="144"/>
                  <a:pt x="212" y="144"/>
                  <a:pt x="212" y="144"/>
                </a:cubicBezTo>
                <a:cubicBezTo>
                  <a:pt x="213" y="145"/>
                  <a:pt x="214" y="145"/>
                  <a:pt x="215" y="145"/>
                </a:cubicBezTo>
                <a:cubicBezTo>
                  <a:pt x="222" y="146"/>
                  <a:pt x="229" y="149"/>
                  <a:pt x="235" y="154"/>
                </a:cubicBezTo>
                <a:cubicBezTo>
                  <a:pt x="237" y="157"/>
                  <a:pt x="239" y="160"/>
                  <a:pt x="240" y="163"/>
                </a:cubicBezTo>
                <a:cubicBezTo>
                  <a:pt x="241" y="164"/>
                  <a:pt x="241" y="165"/>
                  <a:pt x="242" y="165"/>
                </a:cubicBezTo>
                <a:cubicBezTo>
                  <a:pt x="242" y="166"/>
                  <a:pt x="242" y="167"/>
                  <a:pt x="242" y="168"/>
                </a:cubicBezTo>
                <a:cubicBezTo>
                  <a:pt x="242" y="170"/>
                  <a:pt x="242" y="171"/>
                  <a:pt x="242" y="172"/>
                </a:cubicBezTo>
                <a:cubicBezTo>
                  <a:pt x="240" y="175"/>
                  <a:pt x="238" y="177"/>
                  <a:pt x="235" y="177"/>
                </a:cubicBezTo>
                <a:cubicBezTo>
                  <a:pt x="232" y="176"/>
                  <a:pt x="229" y="175"/>
                  <a:pt x="228" y="172"/>
                </a:cubicBezTo>
                <a:cubicBezTo>
                  <a:pt x="228" y="171"/>
                  <a:pt x="228" y="170"/>
                  <a:pt x="227" y="169"/>
                </a:cubicBezTo>
                <a:cubicBezTo>
                  <a:pt x="227" y="169"/>
                  <a:pt x="226" y="168"/>
                  <a:pt x="226" y="167"/>
                </a:cubicBezTo>
                <a:cubicBezTo>
                  <a:pt x="225" y="166"/>
                  <a:pt x="224" y="164"/>
                  <a:pt x="222" y="163"/>
                </a:cubicBezTo>
                <a:cubicBezTo>
                  <a:pt x="219" y="161"/>
                  <a:pt x="216" y="160"/>
                  <a:pt x="212" y="159"/>
                </a:cubicBezTo>
                <a:cubicBezTo>
                  <a:pt x="212" y="187"/>
                  <a:pt x="212" y="187"/>
                  <a:pt x="212" y="187"/>
                </a:cubicBezTo>
                <a:cubicBezTo>
                  <a:pt x="217" y="188"/>
                  <a:pt x="221" y="190"/>
                  <a:pt x="225" y="191"/>
                </a:cubicBezTo>
                <a:cubicBezTo>
                  <a:pt x="231" y="194"/>
                  <a:pt x="237" y="197"/>
                  <a:pt x="240" y="203"/>
                </a:cubicBezTo>
                <a:cubicBezTo>
                  <a:pt x="240" y="202"/>
                  <a:pt x="239" y="201"/>
                  <a:pt x="240" y="203"/>
                </a:cubicBezTo>
                <a:cubicBezTo>
                  <a:pt x="241" y="205"/>
                  <a:pt x="241" y="204"/>
                  <a:pt x="240" y="203"/>
                </a:cubicBezTo>
                <a:cubicBezTo>
                  <a:pt x="243" y="208"/>
                  <a:pt x="244" y="214"/>
                  <a:pt x="243" y="219"/>
                </a:cubicBezTo>
                <a:close/>
              </a:path>
            </a:pathLst>
          </a:custGeom>
          <a:solidFill>
            <a:sysClr val="window" lastClr="FFFFFF"/>
          </a:solidFill>
          <a:ln>
            <a:noFill/>
          </a:ln>
        </p:spPr>
        <p:txBody>
          <a:bodyPr vert="horz" wrap="square" lIns="91440" tIns="45720" rIns="91440" bIns="45720" numCol="1" anchor="t" anchorCtr="0" compatLnSpc="1"/>
          <a:lstStyle>
            <a:defPPr>
              <a:defRPr lang="zh-TW"/>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10"/>
            </p:custDataLst>
          </p:nvPr>
        </p:nvSpPr>
        <p:spPr>
          <a:xfrm>
            <a:off x="5852795" y="3583940"/>
            <a:ext cx="5182235" cy="917575"/>
          </a:xfrm>
          <a:prstGeom prst="rect">
            <a:avLst/>
          </a:prstGeom>
        </p:spPr>
        <p:txBody>
          <a:bodyPr wrap="square" anchor="ctr" anchorCtr="0"/>
          <a:lstStyle>
            <a:defPPr>
              <a:defRPr lang="zh-CN"/>
            </a:defPPr>
          </a:lstStyle>
          <a:p>
            <a:pPr algn="l" fontAlgn="auto">
              <a:lnSpc>
                <a:spcPct val="130000"/>
              </a:lnSpc>
            </a:pPr>
            <a:r>
              <a:rPr lang="zh-CN" altLang="en-US" dirty="0">
                <a:latin typeface="微软雅黑" panose="020B0503020204020204" charset="-122"/>
                <a:ea typeface="微软雅黑" panose="020B0503020204020204" charset="-122"/>
                <a:cs typeface="微软雅黑" panose="020B0503020204020204" charset="-122"/>
                <a:sym typeface="+mn-ea"/>
              </a:rPr>
              <a:t>根据学生家庭经济状况、国家助学贷款情况等，学生可以缓期缴纳一部分学费</a:t>
            </a:r>
            <a:r>
              <a:rPr lang="zh-CN" altLang="en-US" dirty="0">
                <a:sym typeface="+mn-ea"/>
              </a:rPr>
              <a:t> </a:t>
            </a:r>
            <a:endParaRPr lang="zh-CN" altLang="en-US" b="1" spc="150" dirty="0">
              <a:solidFill>
                <a:sysClr val="windowText" lastClr="000000">
                  <a:lumMod val="75000"/>
                  <a:lumOff val="25000"/>
                </a:sysClr>
              </a:solidFill>
              <a:latin typeface="Arial" panose="020B0604020202020204" pitchFamily="34" charset="0"/>
              <a:ea typeface="微软雅黑" panose="020B0503020204020204" charset="-122"/>
              <a:sym typeface="+mn-ea"/>
            </a:endParaRPr>
          </a:p>
        </p:txBody>
      </p:sp>
      <p:sp>
        <p:nvSpPr>
          <p:cNvPr id="31" name="圆角矩形 35"/>
          <p:cNvSpPr/>
          <p:nvPr>
            <p:custDataLst>
              <p:tags r:id="rId11"/>
            </p:custDataLst>
          </p:nvPr>
        </p:nvSpPr>
        <p:spPr>
          <a:xfrm>
            <a:off x="4952565" y="3841846"/>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12"/>
            </p:custDataLst>
          </p:nvPr>
        </p:nvSpPr>
        <p:spPr>
          <a:xfrm>
            <a:off x="4949825" y="2541270"/>
            <a:ext cx="3422015" cy="469265"/>
          </a:xfrm>
          <a:prstGeom prst="rect">
            <a:avLst/>
          </a:prstGeom>
        </p:spPr>
        <p:txBody>
          <a:bodyPr wrap="square" anchor="ctr" anchorCtr="0"/>
          <a:lstStyle>
            <a:defPPr>
              <a:defRPr lang="zh-CN"/>
            </a:defPPr>
          </a:lstStyle>
          <a:p>
            <a:pPr algn="l" fontAlgn="auto">
              <a:lnSpc>
                <a:spcPct val="130000"/>
              </a:lnSpc>
              <a:buClrTx/>
              <a:buSzTx/>
              <a:buFontTx/>
            </a:pPr>
            <a:r>
              <a:rPr lang="zh-CN" altLang="en-US" sz="2000" b="1" dirty="0">
                <a:latin typeface="微软雅黑" panose="020B0503020204020204" charset="-122"/>
                <a:ea typeface="微软雅黑" panose="020B0503020204020204" charset="-122"/>
                <a:sym typeface="+mn-ea"/>
              </a:rPr>
              <a:t>适用范围 </a:t>
            </a:r>
            <a:endParaRPr lang="zh-CN" altLang="en-US" sz="2000" b="1" dirty="0">
              <a:latin typeface="微软雅黑" panose="020B0503020204020204" charset="-122"/>
              <a:ea typeface="微软雅黑" panose="020B0503020204020204" charset="-122"/>
              <a:sym typeface="+mn-ea"/>
            </a:endParaRPr>
          </a:p>
        </p:txBody>
      </p:sp>
      <p:sp>
        <p:nvSpPr>
          <p:cNvPr id="32" name="圆角矩形 34"/>
          <p:cNvSpPr/>
          <p:nvPr>
            <p:custDataLst>
              <p:tags r:id="rId13"/>
            </p:custDataLst>
          </p:nvPr>
        </p:nvSpPr>
        <p:spPr>
          <a:xfrm>
            <a:off x="4049376" y="2799524"/>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14"/>
            </p:custDataLst>
          </p:nvPr>
        </p:nvSpPr>
        <p:spPr>
          <a:xfrm>
            <a:off x="4219127" y="1499235"/>
            <a:ext cx="3422329" cy="453087"/>
          </a:xfrm>
          <a:prstGeom prst="rect">
            <a:avLst/>
          </a:prstGeom>
        </p:spPr>
        <p:txBody>
          <a:bodyPr wrap="square" anchor="ctr" anchorCtr="0"/>
          <a:lstStyle>
            <a:defPPr>
              <a:defRPr lang="zh-CN"/>
            </a:defPPr>
          </a:lstStyle>
          <a:p>
            <a:pPr algn="l" fontAlgn="auto">
              <a:lnSpc>
                <a:spcPct val="130000"/>
              </a:lnSpc>
            </a:pPr>
            <a:r>
              <a:rPr lang="zh-CN" altLang="en-US" sz="2000" b="1" dirty="0">
                <a:latin typeface="微软雅黑" panose="020B0503020204020204" charset="-122"/>
                <a:ea typeface="微软雅黑" panose="020B0503020204020204" charset="-122"/>
                <a:sym typeface="+mn-ea"/>
              </a:rPr>
              <a:t>开展时间</a:t>
            </a:r>
            <a:r>
              <a:rPr lang="zh-CN" altLang="en-US" sz="2000" b="1" dirty="0">
                <a:latin typeface="+mj-ea"/>
                <a:ea typeface="+mj-ea"/>
                <a:sym typeface="+mn-ea"/>
              </a:rPr>
              <a:t> </a:t>
            </a:r>
            <a:endParaRPr lang="zh-CN" altLang="en-US" sz="2000" b="1" spc="150" dirty="0">
              <a:solidFill>
                <a:sysClr val="windowText" lastClr="000000">
                  <a:lumMod val="75000"/>
                  <a:lumOff val="25000"/>
                </a:sysClr>
              </a:solidFill>
              <a:latin typeface="+mj-ea"/>
              <a:ea typeface="+mj-ea"/>
              <a:sym typeface="+mn-ea"/>
            </a:endParaRPr>
          </a:p>
        </p:txBody>
      </p:sp>
      <p:sp>
        <p:nvSpPr>
          <p:cNvPr id="33" name="圆角矩形 30"/>
          <p:cNvSpPr/>
          <p:nvPr>
            <p:custDataLst>
              <p:tags r:id="rId15"/>
            </p:custDataLst>
          </p:nvPr>
        </p:nvSpPr>
        <p:spPr>
          <a:xfrm>
            <a:off x="3318706" y="1757203"/>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6"/>
            </p:custDataLst>
          </p:nvPr>
        </p:nvSpPr>
        <p:spPr>
          <a:xfrm>
            <a:off x="6591935" y="4614545"/>
            <a:ext cx="5247005" cy="1838960"/>
          </a:xfrm>
          <a:prstGeom prst="rect">
            <a:avLst/>
          </a:prstGeom>
        </p:spPr>
        <p:txBody>
          <a:bodyPr wrap="square" anchor="ctr" anchorCtr="0"/>
          <a:lstStyle>
            <a:defPPr>
              <a:defRPr lang="zh-CN"/>
            </a:defPPr>
          </a:lstStyle>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1</a:t>
            </a:r>
            <a:r>
              <a:rPr lang="zh-CN" altLang="en-US" dirty="0">
                <a:latin typeface="微软雅黑" panose="020B0503020204020204" charset="-122"/>
                <a:ea typeface="微软雅黑" panose="020B0503020204020204" charset="-122"/>
                <a:cs typeface="微软雅黑" panose="020B0503020204020204" charset="-122"/>
                <a:sym typeface="+mn-ea"/>
              </a:rPr>
              <a:t>）国家助学贷款获得贷款额度为缓交金额       </a:t>
            </a:r>
            <a:endParaRPr lang="en-US" altLang="zh-CN"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a:t>
            </a:r>
            <a:r>
              <a:rPr lang="zh-CN" altLang="en-US" dirty="0">
                <a:latin typeface="微软雅黑" panose="020B0503020204020204" charset="-122"/>
                <a:ea typeface="微软雅黑" panose="020B0503020204020204" charset="-122"/>
                <a:cs typeface="微软雅黑" panose="020B0503020204020204" charset="-122"/>
                <a:sym typeface="+mn-ea"/>
              </a:rPr>
              <a:t>）其他特殊情况需要缓交学费的，需要书院核实后，报相关部门审核 </a:t>
            </a:r>
            <a:endParaRPr lang="zh-CN" altLang="en-US" b="1" spc="150" dirty="0">
              <a:solidFill>
                <a:sysClr val="windowText" lastClr="000000">
                  <a:lumMod val="75000"/>
                  <a:lumOff val="25000"/>
                </a:sys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圆角矩形 34"/>
          <p:cNvSpPr/>
          <p:nvPr>
            <p:custDataLst>
              <p:tags r:id="rId17"/>
            </p:custDataLst>
          </p:nvPr>
        </p:nvSpPr>
        <p:spPr>
          <a:xfrm>
            <a:off x="5680250" y="4884166"/>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5" name="图形 34"/>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464594" y="3610453"/>
            <a:ext cx="393989" cy="617846"/>
          </a:xfrm>
          <a:prstGeom prst="rect">
            <a:avLst/>
          </a:prstGeom>
        </p:spPr>
      </p:pic>
      <p:pic>
        <p:nvPicPr>
          <p:cNvPr id="36" name="图形 35"/>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015990" y="4137070"/>
            <a:ext cx="537257" cy="501440"/>
          </a:xfrm>
          <a:prstGeom prst="rect">
            <a:avLst/>
          </a:prstGeom>
        </p:spPr>
      </p:pic>
      <p:sp>
        <p:nvSpPr>
          <p:cNvPr id="38" name="iṥlïḍe"/>
          <p:cNvSpPr txBox="1"/>
          <p:nvPr/>
        </p:nvSpPr>
        <p:spPr>
          <a:xfrm>
            <a:off x="4218940" y="1972945"/>
            <a:ext cx="3790315" cy="584835"/>
          </a:xfrm>
          <a:prstGeom prst="rect">
            <a:avLst/>
          </a:prstGeom>
          <a:noFill/>
        </p:spPr>
        <p:txBody>
          <a:bodyPr wrap="square" lIns="91440" tIns="45720" rIns="91440" bIns="4572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en-US" altLang="zh-CN" dirty="0">
                <a:latin typeface="微软雅黑" panose="020B0503020204020204" charset="-122"/>
                <a:ea typeface="微软雅黑" panose="020B0503020204020204" charset="-122"/>
                <a:cs typeface="微软雅黑" panose="020B0503020204020204" charset="-122"/>
              </a:rPr>
              <a:t>5</a:t>
            </a:r>
            <a:r>
              <a:rPr lang="zh-CN" altLang="en-US" dirty="0">
                <a:latin typeface="微软雅黑" panose="020B0503020204020204" charset="-122"/>
                <a:ea typeface="微软雅黑" panose="020B0503020204020204" charset="-122"/>
                <a:cs typeface="微软雅黑" panose="020B0503020204020204" charset="-122"/>
              </a:rPr>
              <a:t>月、</a:t>
            </a:r>
            <a:r>
              <a:rPr lang="en-US" altLang="zh-CN" dirty="0">
                <a:latin typeface="微软雅黑" panose="020B0503020204020204" charset="-122"/>
                <a:ea typeface="微软雅黑" panose="020B0503020204020204" charset="-122"/>
                <a:cs typeface="微软雅黑" panose="020B0503020204020204" charset="-122"/>
              </a:rPr>
              <a:t>9</a:t>
            </a:r>
            <a:r>
              <a:rPr lang="zh-CN" altLang="en-US" dirty="0">
                <a:latin typeface="微软雅黑" panose="020B0503020204020204" charset="-122"/>
                <a:ea typeface="微软雅黑" panose="020B0503020204020204" charset="-122"/>
                <a:cs typeface="微软雅黑" panose="020B0503020204020204" charset="-122"/>
              </a:rPr>
              <a:t>月（以学校具体通知为准） </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39" name="íṩḷîḑé"/>
          <p:cNvSpPr txBox="1"/>
          <p:nvPr/>
        </p:nvSpPr>
        <p:spPr>
          <a:xfrm>
            <a:off x="4953000" y="3008630"/>
            <a:ext cx="5301615" cy="487680"/>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dirty="0">
                <a:latin typeface="微软雅黑" panose="020B0503020204020204" charset="-122"/>
                <a:ea typeface="微软雅黑" panose="020B0503020204020204" charset="-122"/>
              </a:rPr>
              <a:t>家庭经济困难学生或已办理国家助学贷款学生</a:t>
            </a:r>
            <a:r>
              <a:rPr lang="zh-CN" altLang="en-US" dirty="0"/>
              <a:t> </a:t>
            </a:r>
            <a:endParaRPr lang="en-US" altLang="zh-C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20540" y="1898119"/>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1</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346221" cy="998537"/>
          </a:xfrm>
          <a:prstGeom prst="rect">
            <a:avLst/>
          </a:prstGeom>
        </p:spPr>
        <p:txBody>
          <a:bodyPr vert="horz" lIns="91440" tIns="45720" rIns="91440" bIns="45720" rtlCol="0">
            <a:noAutofit/>
          </a:bodyPr>
          <a:lstStyle>
            <a:lvl1pPr marL="0" indent="0" algn="ctr">
              <a:buNone/>
              <a:defRPr>
                <a:solidFill>
                  <a:schemeClr val="bg1"/>
                </a:solidFill>
              </a:defRPr>
            </a:lvl1pPr>
          </a:lstStyle>
          <a:p>
            <a:pPr lvl="0"/>
            <a:r>
              <a:rPr lang="zh-CN" altLang="en-US" sz="4000" dirty="0">
                <a:sym typeface="+mn-ea"/>
              </a:rPr>
              <a:t>家庭经济困难学生认定</a:t>
            </a:r>
            <a:endParaRPr lang="zh-CN" altLang="en-US" sz="4000" dirty="0">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32790" y="805180"/>
            <a:ext cx="41452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（二）新生入学</a:t>
            </a:r>
            <a:r>
              <a:rPr lang="en-US" altLang="zh-CN"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绿色通道</a:t>
            </a:r>
            <a:r>
              <a:rPr lang="en-US" altLang="zh-CN" sz="2400" b="1" dirty="0">
                <a:latin typeface="微软雅黑" panose="020B0503020204020204" charset="-122"/>
                <a:ea typeface="微软雅黑" panose="020B0503020204020204" charset="-122"/>
                <a:sym typeface="+mn-ea"/>
              </a:rPr>
              <a:t>”</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空心弧 1"/>
          <p:cNvSpPr/>
          <p:nvPr>
            <p:custDataLst>
              <p:tags r:id="rId1"/>
            </p:custDataLst>
          </p:nvPr>
        </p:nvSpPr>
        <p:spPr>
          <a:xfrm>
            <a:off x="-916293" y="2746531"/>
            <a:ext cx="1857375" cy="1857375"/>
          </a:xfrm>
          <a:prstGeom prst="blockArc">
            <a:avLst>
              <a:gd name="adj1" fmla="val 16102233"/>
              <a:gd name="adj2" fmla="val 656203"/>
              <a:gd name="adj3" fmla="val 10160"/>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dirty="0">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 name="空心弧 2"/>
          <p:cNvSpPr/>
          <p:nvPr>
            <p:custDataLst>
              <p:tags r:id="rId2"/>
            </p:custDataLst>
          </p:nvPr>
        </p:nvSpPr>
        <p:spPr>
          <a:xfrm flipH="1" flipV="1">
            <a:off x="732902" y="3040613"/>
            <a:ext cx="1857375" cy="1857375"/>
          </a:xfrm>
          <a:prstGeom prst="blockArc">
            <a:avLst>
              <a:gd name="adj1" fmla="val 11661999"/>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16" name="空心弧 15"/>
          <p:cNvSpPr/>
          <p:nvPr>
            <p:custDataLst>
              <p:tags r:id="rId3"/>
            </p:custDataLst>
          </p:nvPr>
        </p:nvSpPr>
        <p:spPr>
          <a:xfrm rot="2700000">
            <a:off x="2356718" y="3459103"/>
            <a:ext cx="1857375" cy="1857375"/>
          </a:xfrm>
          <a:prstGeom prst="blockArc">
            <a:avLst>
              <a:gd name="adj1" fmla="val 8912435"/>
              <a:gd name="adj2" fmla="val 645517"/>
              <a:gd name="adj3" fmla="val 1015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2" name="空心弧 21"/>
          <p:cNvSpPr/>
          <p:nvPr>
            <p:custDataLst>
              <p:tags r:id="rId4"/>
            </p:custDataLst>
          </p:nvPr>
        </p:nvSpPr>
        <p:spPr>
          <a:xfrm rot="3120378" flipV="1">
            <a:off x="3263835" y="4856233"/>
            <a:ext cx="1857375" cy="1857375"/>
          </a:xfrm>
          <a:prstGeom prst="blockArc">
            <a:avLst>
              <a:gd name="adj1" fmla="val 10426104"/>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3" name="空心弧 22"/>
          <p:cNvSpPr/>
          <p:nvPr>
            <p:custDataLst>
              <p:tags r:id="rId5"/>
            </p:custDataLst>
          </p:nvPr>
        </p:nvSpPr>
        <p:spPr>
          <a:xfrm rot="3023909" flipH="1">
            <a:off x="4501908" y="5977501"/>
            <a:ext cx="1857375" cy="1857375"/>
          </a:xfrm>
          <a:prstGeom prst="blockArc">
            <a:avLst>
              <a:gd name="adj1" fmla="val 13833344"/>
              <a:gd name="adj2" fmla="val 569579"/>
              <a:gd name="adj3" fmla="val 10136"/>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6"/>
            </p:custDataLst>
          </p:nvPr>
        </p:nvSpPr>
        <p:spPr>
          <a:xfrm>
            <a:off x="1099599" y="3357385"/>
            <a:ext cx="1123980" cy="11239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5" name="椭圆 24"/>
          <p:cNvSpPr/>
          <p:nvPr>
            <p:custDataLst>
              <p:tags r:id="rId7"/>
            </p:custDataLst>
          </p:nvPr>
        </p:nvSpPr>
        <p:spPr>
          <a:xfrm>
            <a:off x="2718493" y="3821665"/>
            <a:ext cx="1132251" cy="113225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8"/>
            </p:custDataLst>
          </p:nvPr>
        </p:nvSpPr>
        <p:spPr>
          <a:xfrm>
            <a:off x="3626397" y="5223739"/>
            <a:ext cx="1132251" cy="113225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0" name="Freeform 10"/>
          <p:cNvSpPr>
            <a:spLocks noEditPoints="1"/>
          </p:cNvSpPr>
          <p:nvPr>
            <p:custDataLst>
              <p:tags r:id="rId9"/>
            </p:custDataLst>
          </p:nvPr>
        </p:nvSpPr>
        <p:spPr bwMode="auto">
          <a:xfrm>
            <a:off x="3789095" y="5486226"/>
            <a:ext cx="806855" cy="607277"/>
          </a:xfrm>
          <a:custGeom>
            <a:avLst/>
            <a:gdLst>
              <a:gd name="T0" fmla="*/ 222 w 434"/>
              <a:gd name="T1" fmla="*/ 75 h 328"/>
              <a:gd name="T2" fmla="*/ 251 w 434"/>
              <a:gd name="T3" fmla="*/ 10 h 328"/>
              <a:gd name="T4" fmla="*/ 198 w 434"/>
              <a:gd name="T5" fmla="*/ 21 h 328"/>
              <a:gd name="T6" fmla="*/ 147 w 434"/>
              <a:gd name="T7" fmla="*/ 13 h 328"/>
              <a:gd name="T8" fmla="*/ 179 w 434"/>
              <a:gd name="T9" fmla="*/ 76 h 328"/>
              <a:gd name="T10" fmla="*/ 182 w 434"/>
              <a:gd name="T11" fmla="*/ 309 h 328"/>
              <a:gd name="T12" fmla="*/ 222 w 434"/>
              <a:gd name="T13" fmla="*/ 75 h 328"/>
              <a:gd name="T14" fmla="*/ 243 w 434"/>
              <a:gd name="T15" fmla="*/ 219 h 328"/>
              <a:gd name="T16" fmla="*/ 233 w 434"/>
              <a:gd name="T17" fmla="*/ 237 h 328"/>
              <a:gd name="T18" fmla="*/ 212 w 434"/>
              <a:gd name="T19" fmla="*/ 245 h 328"/>
              <a:gd name="T20" fmla="*/ 212 w 434"/>
              <a:gd name="T21" fmla="*/ 252 h 328"/>
              <a:gd name="T22" fmla="*/ 210 w 434"/>
              <a:gd name="T23" fmla="*/ 258 h 328"/>
              <a:gd name="T24" fmla="*/ 202 w 434"/>
              <a:gd name="T25" fmla="*/ 259 h 328"/>
              <a:gd name="T26" fmla="*/ 197 w 434"/>
              <a:gd name="T27" fmla="*/ 252 h 328"/>
              <a:gd name="T28" fmla="*/ 197 w 434"/>
              <a:gd name="T29" fmla="*/ 244 h 328"/>
              <a:gd name="T30" fmla="*/ 194 w 434"/>
              <a:gd name="T31" fmla="*/ 243 h 328"/>
              <a:gd name="T32" fmla="*/ 176 w 434"/>
              <a:gd name="T33" fmla="*/ 232 h 328"/>
              <a:gd name="T34" fmla="*/ 170 w 434"/>
              <a:gd name="T35" fmla="*/ 223 h 328"/>
              <a:gd name="T36" fmla="*/ 169 w 434"/>
              <a:gd name="T37" fmla="*/ 220 h 328"/>
              <a:gd name="T38" fmla="*/ 168 w 434"/>
              <a:gd name="T39" fmla="*/ 217 h 328"/>
              <a:gd name="T40" fmla="*/ 169 w 434"/>
              <a:gd name="T41" fmla="*/ 213 h 328"/>
              <a:gd name="T42" fmla="*/ 176 w 434"/>
              <a:gd name="T43" fmla="*/ 209 h 328"/>
              <a:gd name="T44" fmla="*/ 183 w 434"/>
              <a:gd name="T45" fmla="*/ 214 h 328"/>
              <a:gd name="T46" fmla="*/ 184 w 434"/>
              <a:gd name="T47" fmla="*/ 217 h 328"/>
              <a:gd name="T48" fmla="*/ 185 w 434"/>
              <a:gd name="T49" fmla="*/ 219 h 328"/>
              <a:gd name="T50" fmla="*/ 188 w 434"/>
              <a:gd name="T51" fmla="*/ 223 h 328"/>
              <a:gd name="T52" fmla="*/ 197 w 434"/>
              <a:gd name="T53" fmla="*/ 229 h 328"/>
              <a:gd name="T54" fmla="*/ 197 w 434"/>
              <a:gd name="T55" fmla="*/ 199 h 328"/>
              <a:gd name="T56" fmla="*/ 178 w 434"/>
              <a:gd name="T57" fmla="*/ 191 h 328"/>
              <a:gd name="T58" fmla="*/ 171 w 434"/>
              <a:gd name="T59" fmla="*/ 183 h 328"/>
              <a:gd name="T60" fmla="*/ 169 w 434"/>
              <a:gd name="T61" fmla="*/ 172 h 328"/>
              <a:gd name="T62" fmla="*/ 171 w 434"/>
              <a:gd name="T63" fmla="*/ 162 h 328"/>
              <a:gd name="T64" fmla="*/ 177 w 434"/>
              <a:gd name="T65" fmla="*/ 153 h 328"/>
              <a:gd name="T66" fmla="*/ 197 w 434"/>
              <a:gd name="T67" fmla="*/ 144 h 328"/>
              <a:gd name="T68" fmla="*/ 197 w 434"/>
              <a:gd name="T69" fmla="*/ 144 h 328"/>
              <a:gd name="T70" fmla="*/ 197 w 434"/>
              <a:gd name="T71" fmla="*/ 136 h 328"/>
              <a:gd name="T72" fmla="*/ 200 w 434"/>
              <a:gd name="T73" fmla="*/ 131 h 328"/>
              <a:gd name="T74" fmla="*/ 208 w 434"/>
              <a:gd name="T75" fmla="*/ 129 h 328"/>
              <a:gd name="T76" fmla="*/ 212 w 434"/>
              <a:gd name="T77" fmla="*/ 136 h 328"/>
              <a:gd name="T78" fmla="*/ 212 w 434"/>
              <a:gd name="T79" fmla="*/ 144 h 328"/>
              <a:gd name="T80" fmla="*/ 212 w 434"/>
              <a:gd name="T81" fmla="*/ 144 h 328"/>
              <a:gd name="T82" fmla="*/ 215 w 434"/>
              <a:gd name="T83" fmla="*/ 145 h 328"/>
              <a:gd name="T84" fmla="*/ 235 w 434"/>
              <a:gd name="T85" fmla="*/ 154 h 328"/>
              <a:gd name="T86" fmla="*/ 240 w 434"/>
              <a:gd name="T87" fmla="*/ 163 h 328"/>
              <a:gd name="T88" fmla="*/ 242 w 434"/>
              <a:gd name="T89" fmla="*/ 165 h 328"/>
              <a:gd name="T90" fmla="*/ 242 w 434"/>
              <a:gd name="T91" fmla="*/ 168 h 328"/>
              <a:gd name="T92" fmla="*/ 242 w 434"/>
              <a:gd name="T93" fmla="*/ 172 h 328"/>
              <a:gd name="T94" fmla="*/ 235 w 434"/>
              <a:gd name="T95" fmla="*/ 177 h 328"/>
              <a:gd name="T96" fmla="*/ 228 w 434"/>
              <a:gd name="T97" fmla="*/ 172 h 328"/>
              <a:gd name="T98" fmla="*/ 227 w 434"/>
              <a:gd name="T99" fmla="*/ 169 h 328"/>
              <a:gd name="T100" fmla="*/ 226 w 434"/>
              <a:gd name="T101" fmla="*/ 167 h 328"/>
              <a:gd name="T102" fmla="*/ 222 w 434"/>
              <a:gd name="T103" fmla="*/ 163 h 328"/>
              <a:gd name="T104" fmla="*/ 212 w 434"/>
              <a:gd name="T105" fmla="*/ 159 h 328"/>
              <a:gd name="T106" fmla="*/ 212 w 434"/>
              <a:gd name="T107" fmla="*/ 187 h 328"/>
              <a:gd name="T108" fmla="*/ 225 w 434"/>
              <a:gd name="T109" fmla="*/ 191 h 328"/>
              <a:gd name="T110" fmla="*/ 240 w 434"/>
              <a:gd name="T111" fmla="*/ 203 h 328"/>
              <a:gd name="T112" fmla="*/ 240 w 434"/>
              <a:gd name="T113" fmla="*/ 203 h 328"/>
              <a:gd name="T114" fmla="*/ 240 w 434"/>
              <a:gd name="T115" fmla="*/ 203 h 328"/>
              <a:gd name="T116" fmla="*/ 243 w 434"/>
              <a:gd name="T117" fmla="*/ 2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4" h="328">
                <a:moveTo>
                  <a:pt x="222" y="75"/>
                </a:moveTo>
                <a:cubicBezTo>
                  <a:pt x="245" y="55"/>
                  <a:pt x="260" y="12"/>
                  <a:pt x="251" y="10"/>
                </a:cubicBezTo>
                <a:cubicBezTo>
                  <a:pt x="238" y="8"/>
                  <a:pt x="211" y="19"/>
                  <a:pt x="198" y="21"/>
                </a:cubicBezTo>
                <a:cubicBezTo>
                  <a:pt x="179" y="23"/>
                  <a:pt x="159" y="0"/>
                  <a:pt x="147" y="13"/>
                </a:cubicBezTo>
                <a:cubicBezTo>
                  <a:pt x="138" y="23"/>
                  <a:pt x="154" y="60"/>
                  <a:pt x="179" y="76"/>
                </a:cubicBezTo>
                <a:cubicBezTo>
                  <a:pt x="105" y="113"/>
                  <a:pt x="0" y="296"/>
                  <a:pt x="182" y="309"/>
                </a:cubicBezTo>
                <a:cubicBezTo>
                  <a:pt x="434" y="328"/>
                  <a:pt x="308" y="110"/>
                  <a:pt x="222" y="75"/>
                </a:cubicBezTo>
                <a:close/>
                <a:moveTo>
                  <a:pt x="243" y="219"/>
                </a:moveTo>
                <a:cubicBezTo>
                  <a:pt x="243" y="226"/>
                  <a:pt x="239" y="233"/>
                  <a:pt x="233" y="237"/>
                </a:cubicBezTo>
                <a:cubicBezTo>
                  <a:pt x="227" y="242"/>
                  <a:pt x="220" y="244"/>
                  <a:pt x="212" y="245"/>
                </a:cubicBezTo>
                <a:cubicBezTo>
                  <a:pt x="212" y="252"/>
                  <a:pt x="212" y="252"/>
                  <a:pt x="212" y="252"/>
                </a:cubicBezTo>
                <a:cubicBezTo>
                  <a:pt x="212" y="255"/>
                  <a:pt x="211" y="257"/>
                  <a:pt x="210" y="258"/>
                </a:cubicBezTo>
                <a:cubicBezTo>
                  <a:pt x="208" y="260"/>
                  <a:pt x="204" y="260"/>
                  <a:pt x="202" y="259"/>
                </a:cubicBezTo>
                <a:cubicBezTo>
                  <a:pt x="199" y="258"/>
                  <a:pt x="197" y="255"/>
                  <a:pt x="197" y="252"/>
                </a:cubicBezTo>
                <a:cubicBezTo>
                  <a:pt x="197" y="244"/>
                  <a:pt x="197" y="244"/>
                  <a:pt x="197" y="244"/>
                </a:cubicBezTo>
                <a:cubicBezTo>
                  <a:pt x="196" y="244"/>
                  <a:pt x="195" y="243"/>
                  <a:pt x="194" y="243"/>
                </a:cubicBezTo>
                <a:cubicBezTo>
                  <a:pt x="187" y="241"/>
                  <a:pt x="180" y="237"/>
                  <a:pt x="176" y="232"/>
                </a:cubicBezTo>
                <a:cubicBezTo>
                  <a:pt x="173" y="229"/>
                  <a:pt x="171" y="226"/>
                  <a:pt x="170" y="223"/>
                </a:cubicBezTo>
                <a:cubicBezTo>
                  <a:pt x="170" y="222"/>
                  <a:pt x="169" y="221"/>
                  <a:pt x="169" y="220"/>
                </a:cubicBezTo>
                <a:cubicBezTo>
                  <a:pt x="169" y="219"/>
                  <a:pt x="169" y="218"/>
                  <a:pt x="168" y="217"/>
                </a:cubicBezTo>
                <a:cubicBezTo>
                  <a:pt x="168" y="216"/>
                  <a:pt x="169" y="214"/>
                  <a:pt x="169" y="213"/>
                </a:cubicBezTo>
                <a:cubicBezTo>
                  <a:pt x="171" y="211"/>
                  <a:pt x="174" y="209"/>
                  <a:pt x="176" y="209"/>
                </a:cubicBezTo>
                <a:cubicBezTo>
                  <a:pt x="179" y="210"/>
                  <a:pt x="182" y="212"/>
                  <a:pt x="183" y="214"/>
                </a:cubicBezTo>
                <a:cubicBezTo>
                  <a:pt x="183" y="215"/>
                  <a:pt x="183" y="216"/>
                  <a:pt x="184" y="217"/>
                </a:cubicBezTo>
                <a:cubicBezTo>
                  <a:pt x="184" y="218"/>
                  <a:pt x="184" y="219"/>
                  <a:pt x="185" y="219"/>
                </a:cubicBezTo>
                <a:cubicBezTo>
                  <a:pt x="186" y="221"/>
                  <a:pt x="187" y="222"/>
                  <a:pt x="188" y="223"/>
                </a:cubicBezTo>
                <a:cubicBezTo>
                  <a:pt x="191" y="226"/>
                  <a:pt x="194" y="228"/>
                  <a:pt x="197" y="229"/>
                </a:cubicBezTo>
                <a:cubicBezTo>
                  <a:pt x="197" y="199"/>
                  <a:pt x="197" y="199"/>
                  <a:pt x="197" y="199"/>
                </a:cubicBezTo>
                <a:cubicBezTo>
                  <a:pt x="191" y="198"/>
                  <a:pt x="184" y="195"/>
                  <a:pt x="178" y="191"/>
                </a:cubicBezTo>
                <a:cubicBezTo>
                  <a:pt x="175" y="189"/>
                  <a:pt x="173" y="186"/>
                  <a:pt x="171" y="183"/>
                </a:cubicBezTo>
                <a:cubicBezTo>
                  <a:pt x="170" y="180"/>
                  <a:pt x="169" y="176"/>
                  <a:pt x="169" y="172"/>
                </a:cubicBezTo>
                <a:cubicBezTo>
                  <a:pt x="169" y="169"/>
                  <a:pt x="170" y="165"/>
                  <a:pt x="171" y="162"/>
                </a:cubicBezTo>
                <a:cubicBezTo>
                  <a:pt x="173" y="158"/>
                  <a:pt x="175" y="156"/>
                  <a:pt x="177" y="153"/>
                </a:cubicBezTo>
                <a:cubicBezTo>
                  <a:pt x="183" y="148"/>
                  <a:pt x="190" y="145"/>
                  <a:pt x="197" y="144"/>
                </a:cubicBezTo>
                <a:cubicBezTo>
                  <a:pt x="197" y="144"/>
                  <a:pt x="197" y="144"/>
                  <a:pt x="197" y="144"/>
                </a:cubicBezTo>
                <a:cubicBezTo>
                  <a:pt x="197" y="136"/>
                  <a:pt x="197" y="136"/>
                  <a:pt x="197" y="136"/>
                </a:cubicBezTo>
                <a:cubicBezTo>
                  <a:pt x="197" y="134"/>
                  <a:pt x="198" y="132"/>
                  <a:pt x="200" y="131"/>
                </a:cubicBezTo>
                <a:cubicBezTo>
                  <a:pt x="202" y="129"/>
                  <a:pt x="205" y="128"/>
                  <a:pt x="208" y="129"/>
                </a:cubicBezTo>
                <a:cubicBezTo>
                  <a:pt x="211" y="131"/>
                  <a:pt x="212" y="133"/>
                  <a:pt x="212" y="136"/>
                </a:cubicBezTo>
                <a:cubicBezTo>
                  <a:pt x="212" y="144"/>
                  <a:pt x="212" y="144"/>
                  <a:pt x="212" y="144"/>
                </a:cubicBezTo>
                <a:cubicBezTo>
                  <a:pt x="212" y="144"/>
                  <a:pt x="212" y="144"/>
                  <a:pt x="212" y="144"/>
                </a:cubicBezTo>
                <a:cubicBezTo>
                  <a:pt x="213" y="145"/>
                  <a:pt x="214" y="145"/>
                  <a:pt x="215" y="145"/>
                </a:cubicBezTo>
                <a:cubicBezTo>
                  <a:pt x="222" y="146"/>
                  <a:pt x="229" y="149"/>
                  <a:pt x="235" y="154"/>
                </a:cubicBezTo>
                <a:cubicBezTo>
                  <a:pt x="237" y="157"/>
                  <a:pt x="239" y="160"/>
                  <a:pt x="240" y="163"/>
                </a:cubicBezTo>
                <a:cubicBezTo>
                  <a:pt x="241" y="164"/>
                  <a:pt x="241" y="165"/>
                  <a:pt x="242" y="165"/>
                </a:cubicBezTo>
                <a:cubicBezTo>
                  <a:pt x="242" y="166"/>
                  <a:pt x="242" y="167"/>
                  <a:pt x="242" y="168"/>
                </a:cubicBezTo>
                <a:cubicBezTo>
                  <a:pt x="242" y="170"/>
                  <a:pt x="242" y="171"/>
                  <a:pt x="242" y="172"/>
                </a:cubicBezTo>
                <a:cubicBezTo>
                  <a:pt x="240" y="175"/>
                  <a:pt x="238" y="177"/>
                  <a:pt x="235" y="177"/>
                </a:cubicBezTo>
                <a:cubicBezTo>
                  <a:pt x="232" y="176"/>
                  <a:pt x="229" y="175"/>
                  <a:pt x="228" y="172"/>
                </a:cubicBezTo>
                <a:cubicBezTo>
                  <a:pt x="228" y="171"/>
                  <a:pt x="228" y="170"/>
                  <a:pt x="227" y="169"/>
                </a:cubicBezTo>
                <a:cubicBezTo>
                  <a:pt x="227" y="169"/>
                  <a:pt x="226" y="168"/>
                  <a:pt x="226" y="167"/>
                </a:cubicBezTo>
                <a:cubicBezTo>
                  <a:pt x="225" y="166"/>
                  <a:pt x="224" y="164"/>
                  <a:pt x="222" y="163"/>
                </a:cubicBezTo>
                <a:cubicBezTo>
                  <a:pt x="219" y="161"/>
                  <a:pt x="216" y="160"/>
                  <a:pt x="212" y="159"/>
                </a:cubicBezTo>
                <a:cubicBezTo>
                  <a:pt x="212" y="187"/>
                  <a:pt x="212" y="187"/>
                  <a:pt x="212" y="187"/>
                </a:cubicBezTo>
                <a:cubicBezTo>
                  <a:pt x="217" y="188"/>
                  <a:pt x="221" y="190"/>
                  <a:pt x="225" y="191"/>
                </a:cubicBezTo>
                <a:cubicBezTo>
                  <a:pt x="231" y="194"/>
                  <a:pt x="237" y="197"/>
                  <a:pt x="240" y="203"/>
                </a:cubicBezTo>
                <a:cubicBezTo>
                  <a:pt x="240" y="202"/>
                  <a:pt x="239" y="201"/>
                  <a:pt x="240" y="203"/>
                </a:cubicBezTo>
                <a:cubicBezTo>
                  <a:pt x="241" y="205"/>
                  <a:pt x="241" y="204"/>
                  <a:pt x="240" y="203"/>
                </a:cubicBezTo>
                <a:cubicBezTo>
                  <a:pt x="243" y="208"/>
                  <a:pt x="244" y="214"/>
                  <a:pt x="243" y="219"/>
                </a:cubicBezTo>
                <a:close/>
              </a:path>
            </a:pathLst>
          </a:custGeom>
          <a:solidFill>
            <a:sysClr val="window" lastClr="FFFFFF"/>
          </a:solidFill>
          <a:ln>
            <a:noFill/>
          </a:ln>
        </p:spPr>
        <p:txBody>
          <a:bodyPr vert="horz" wrap="square" lIns="91440" tIns="45720" rIns="91440" bIns="45720" numCol="1" anchor="t" anchorCtr="0" compatLnSpc="1"/>
          <a:lstStyle>
            <a:defPPr>
              <a:defRPr lang="zh-TW"/>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10"/>
            </p:custDataLst>
          </p:nvPr>
        </p:nvSpPr>
        <p:spPr>
          <a:xfrm>
            <a:off x="5852795" y="3583940"/>
            <a:ext cx="5182235" cy="1140460"/>
          </a:xfrm>
          <a:prstGeom prst="rect">
            <a:avLst/>
          </a:prstGeom>
        </p:spPr>
        <p:txBody>
          <a:bodyPr wrap="square" anchor="ctr" anchorCtr="0"/>
          <a:lstStyle>
            <a:defPPr>
              <a:defRPr lang="zh-CN"/>
            </a:defPPr>
          </a:lstStyle>
          <a:p>
            <a:pPr algn="just">
              <a:lnSpc>
                <a:spcPct val="120000"/>
              </a:lnSpc>
            </a:pPr>
            <a:r>
              <a:rPr lang="zh-CN" altLang="en-US" dirty="0">
                <a:effectLst/>
                <a:latin typeface="微软雅黑" panose="020B0503020204020204" charset="-122"/>
                <a:ea typeface="微软雅黑" panose="020B0503020204020204" charset="-122"/>
                <a:sym typeface="+mn-ea"/>
              </a:rPr>
              <a:t>对被录取入学的家庭经济困难新生，一律先办理入学手续，然后根据核实后的情况，分别采取不同办法予以资助</a:t>
            </a:r>
            <a:r>
              <a:rPr lang="zh-CN" altLang="en-US" dirty="0">
                <a:sym typeface="+mn-ea"/>
              </a:rPr>
              <a:t> </a:t>
            </a:r>
            <a:endParaRPr lang="zh-CN" altLang="en-US" b="1" spc="150" dirty="0">
              <a:solidFill>
                <a:sysClr val="windowText" lastClr="000000">
                  <a:lumMod val="75000"/>
                  <a:lumOff val="25000"/>
                </a:sysClr>
              </a:solidFill>
              <a:latin typeface="Arial" panose="020B0604020202020204" pitchFamily="34" charset="0"/>
              <a:ea typeface="微软雅黑" panose="020B0503020204020204" charset="-122"/>
              <a:sym typeface="+mn-ea"/>
            </a:endParaRPr>
          </a:p>
        </p:txBody>
      </p:sp>
      <p:sp>
        <p:nvSpPr>
          <p:cNvPr id="31" name="圆角矩形 35"/>
          <p:cNvSpPr/>
          <p:nvPr>
            <p:custDataLst>
              <p:tags r:id="rId11"/>
            </p:custDataLst>
          </p:nvPr>
        </p:nvSpPr>
        <p:spPr>
          <a:xfrm>
            <a:off x="4952565" y="3841846"/>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12"/>
            </p:custDataLst>
          </p:nvPr>
        </p:nvSpPr>
        <p:spPr>
          <a:xfrm>
            <a:off x="4949825" y="2541270"/>
            <a:ext cx="3422015" cy="469265"/>
          </a:xfrm>
          <a:prstGeom prst="rect">
            <a:avLst/>
          </a:prstGeom>
        </p:spPr>
        <p:txBody>
          <a:bodyPr wrap="square" anchor="ctr" anchorCtr="0"/>
          <a:lstStyle>
            <a:defPPr>
              <a:defRPr lang="zh-CN"/>
            </a:defPPr>
          </a:lstStyle>
          <a:p>
            <a:pPr algn="l" fontAlgn="auto">
              <a:lnSpc>
                <a:spcPct val="130000"/>
              </a:lnSpc>
              <a:buClrTx/>
              <a:buSzTx/>
              <a:buFontTx/>
            </a:pPr>
            <a:r>
              <a:rPr lang="zh-CN" altLang="en-US" sz="2000" b="1" dirty="0">
                <a:latin typeface="微软雅黑" panose="020B0503020204020204" charset="-122"/>
                <a:ea typeface="微软雅黑" panose="020B0503020204020204" charset="-122"/>
                <a:sym typeface="+mn-ea"/>
              </a:rPr>
              <a:t>适用范围 </a:t>
            </a:r>
            <a:endParaRPr lang="zh-CN" altLang="en-US" sz="2000" b="1" dirty="0">
              <a:latin typeface="微软雅黑" panose="020B0503020204020204" charset="-122"/>
              <a:ea typeface="微软雅黑" panose="020B0503020204020204" charset="-122"/>
              <a:sym typeface="+mn-ea"/>
            </a:endParaRPr>
          </a:p>
        </p:txBody>
      </p:sp>
      <p:sp>
        <p:nvSpPr>
          <p:cNvPr id="32" name="圆角矩形 34"/>
          <p:cNvSpPr/>
          <p:nvPr>
            <p:custDataLst>
              <p:tags r:id="rId13"/>
            </p:custDataLst>
          </p:nvPr>
        </p:nvSpPr>
        <p:spPr>
          <a:xfrm>
            <a:off x="4049376" y="2799524"/>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14"/>
            </p:custDataLst>
          </p:nvPr>
        </p:nvSpPr>
        <p:spPr>
          <a:xfrm>
            <a:off x="4219127" y="1499235"/>
            <a:ext cx="3422329" cy="453087"/>
          </a:xfrm>
          <a:prstGeom prst="rect">
            <a:avLst/>
          </a:prstGeom>
        </p:spPr>
        <p:txBody>
          <a:bodyPr wrap="square" anchor="ctr" anchorCtr="0"/>
          <a:lstStyle>
            <a:defPPr>
              <a:defRPr lang="zh-CN"/>
            </a:defPPr>
          </a:lstStyle>
          <a:p>
            <a:pPr algn="l" fontAlgn="auto">
              <a:lnSpc>
                <a:spcPct val="130000"/>
              </a:lnSpc>
            </a:pPr>
            <a:r>
              <a:rPr lang="zh-CN" altLang="en-US" sz="2000" b="1" dirty="0">
                <a:latin typeface="微软雅黑" panose="020B0503020204020204" charset="-122"/>
                <a:ea typeface="微软雅黑" panose="020B0503020204020204" charset="-122"/>
                <a:sym typeface="+mn-ea"/>
              </a:rPr>
              <a:t>开展时间</a:t>
            </a:r>
            <a:r>
              <a:rPr lang="zh-CN" altLang="en-US" sz="2000" b="1" dirty="0">
                <a:latin typeface="+mj-ea"/>
                <a:ea typeface="+mj-ea"/>
                <a:sym typeface="+mn-ea"/>
              </a:rPr>
              <a:t> </a:t>
            </a:r>
            <a:endParaRPr lang="zh-CN" altLang="en-US" sz="2000" b="1" spc="150" dirty="0">
              <a:solidFill>
                <a:sysClr val="windowText" lastClr="000000">
                  <a:lumMod val="75000"/>
                  <a:lumOff val="25000"/>
                </a:sysClr>
              </a:solidFill>
              <a:latin typeface="+mj-ea"/>
              <a:ea typeface="+mj-ea"/>
              <a:sym typeface="+mn-ea"/>
            </a:endParaRPr>
          </a:p>
        </p:txBody>
      </p:sp>
      <p:sp>
        <p:nvSpPr>
          <p:cNvPr id="33" name="圆角矩形 30"/>
          <p:cNvSpPr/>
          <p:nvPr>
            <p:custDataLst>
              <p:tags r:id="rId15"/>
            </p:custDataLst>
          </p:nvPr>
        </p:nvSpPr>
        <p:spPr>
          <a:xfrm>
            <a:off x="3318706" y="1757203"/>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6"/>
            </p:custDataLst>
          </p:nvPr>
        </p:nvSpPr>
        <p:spPr>
          <a:xfrm>
            <a:off x="6591935" y="4614545"/>
            <a:ext cx="5247005" cy="1838960"/>
          </a:xfrm>
          <a:prstGeom prst="rect">
            <a:avLst/>
          </a:prstGeom>
        </p:spPr>
        <p:txBody>
          <a:bodyPr wrap="square" anchor="ctr" anchorCtr="0"/>
          <a:lstStyle>
            <a:defPPr>
              <a:defRPr lang="zh-CN"/>
            </a:defPPr>
          </a:lstStyle>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1</a:t>
            </a:r>
            <a:r>
              <a:rPr lang="zh-CN" altLang="en-US" dirty="0">
                <a:latin typeface="微软雅黑" panose="020B0503020204020204" charset="-122"/>
                <a:ea typeface="微软雅黑" panose="020B0503020204020204" charset="-122"/>
                <a:cs typeface="微软雅黑" panose="020B0503020204020204" charset="-122"/>
                <a:sym typeface="+mn-ea"/>
              </a:rPr>
              <a:t>）</a:t>
            </a:r>
            <a:r>
              <a:rPr lang="zh-CN" altLang="en-US" dirty="0">
                <a:latin typeface="微软雅黑" panose="020B0503020204020204" charset="-122"/>
                <a:ea typeface="微软雅黑" panose="020B0503020204020204" charset="-122"/>
                <a:cs typeface="微软雅黑" panose="020B0503020204020204" charset="-122"/>
                <a:sym typeface="+mn-ea"/>
              </a:rPr>
              <a:t>国家助学贷款获得贷款额度为缓交金额       </a:t>
            </a:r>
            <a:endParaRPr lang="en-US" altLang="zh-CN"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a:t>
            </a:r>
            <a:r>
              <a:rPr lang="zh-CN" altLang="en-US" dirty="0">
                <a:latin typeface="微软雅黑" panose="020B0503020204020204" charset="-122"/>
                <a:ea typeface="微软雅黑" panose="020B0503020204020204" charset="-122"/>
                <a:cs typeface="微软雅黑" panose="020B0503020204020204" charset="-122"/>
                <a:sym typeface="+mn-ea"/>
              </a:rPr>
              <a:t>）其他特殊情况需要缓交学费的，需要书院核实后，报相关部门审核 </a:t>
            </a:r>
            <a:endParaRPr lang="zh-CN" altLang="en-US" b="1" spc="150" dirty="0">
              <a:solidFill>
                <a:sysClr val="windowText" lastClr="000000">
                  <a:lumMod val="75000"/>
                  <a:lumOff val="25000"/>
                </a:sys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圆角矩形 34"/>
          <p:cNvSpPr/>
          <p:nvPr>
            <p:custDataLst>
              <p:tags r:id="rId17"/>
            </p:custDataLst>
          </p:nvPr>
        </p:nvSpPr>
        <p:spPr>
          <a:xfrm>
            <a:off x="5680250" y="4884166"/>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5" name="图形 34"/>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464594" y="3610453"/>
            <a:ext cx="393989" cy="617846"/>
          </a:xfrm>
          <a:prstGeom prst="rect">
            <a:avLst/>
          </a:prstGeom>
        </p:spPr>
      </p:pic>
      <p:pic>
        <p:nvPicPr>
          <p:cNvPr id="36" name="图形 35"/>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015990" y="4137070"/>
            <a:ext cx="537257" cy="501440"/>
          </a:xfrm>
          <a:prstGeom prst="rect">
            <a:avLst/>
          </a:prstGeom>
        </p:spPr>
      </p:pic>
      <p:sp>
        <p:nvSpPr>
          <p:cNvPr id="38" name="iṥlïḍe"/>
          <p:cNvSpPr txBox="1"/>
          <p:nvPr/>
        </p:nvSpPr>
        <p:spPr>
          <a:xfrm>
            <a:off x="4322445" y="1972945"/>
            <a:ext cx="3298825" cy="584835"/>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dirty="0">
                <a:effectLst/>
                <a:latin typeface="微软雅黑" panose="020B0503020204020204" charset="-122"/>
                <a:ea typeface="微软雅黑" panose="020B0503020204020204" charset="-122"/>
                <a:cs typeface="微软雅黑" panose="020B0503020204020204" charset="-122"/>
                <a:sym typeface="+mn-ea"/>
              </a:rPr>
              <a:t>预计</a:t>
            </a:r>
            <a:r>
              <a:rPr lang="en-US" altLang="zh-CN" dirty="0">
                <a:effectLst/>
                <a:latin typeface="微软雅黑" panose="020B0503020204020204" charset="-122"/>
                <a:ea typeface="微软雅黑" panose="020B0503020204020204" charset="-122"/>
                <a:cs typeface="微软雅黑" panose="020B0503020204020204" charset="-122"/>
                <a:sym typeface="+mn-ea"/>
              </a:rPr>
              <a:t>9</a:t>
            </a:r>
            <a:r>
              <a:rPr lang="zh-CN" altLang="en-US" dirty="0">
                <a:effectLst/>
                <a:latin typeface="微软雅黑" panose="020B0503020204020204" charset="-122"/>
                <a:ea typeface="微软雅黑" panose="020B0503020204020204" charset="-122"/>
                <a:cs typeface="微软雅黑" panose="020B0503020204020204" charset="-122"/>
                <a:sym typeface="+mn-ea"/>
              </a:rPr>
              <a:t>月（以学校具体通知为准）</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39" name="íṩḷîḑé"/>
          <p:cNvSpPr txBox="1"/>
          <p:nvPr/>
        </p:nvSpPr>
        <p:spPr>
          <a:xfrm>
            <a:off x="5021580" y="3008630"/>
            <a:ext cx="5233035" cy="487680"/>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pPr>
            <a:r>
              <a:rPr lang="zh-CN" altLang="en-US" dirty="0">
                <a:effectLst/>
                <a:latin typeface="微软雅黑" panose="020B0503020204020204" charset="-122"/>
                <a:ea typeface="微软雅黑" panose="020B0503020204020204" charset="-122"/>
                <a:sym typeface="+mn-ea"/>
              </a:rPr>
              <a:t>新入学家庭经济困难学生</a:t>
            </a:r>
            <a:r>
              <a:rPr lang="zh-CN" altLang="en-US" dirty="0">
                <a:sym typeface="+mn-ea"/>
              </a:rPr>
              <a:t> </a:t>
            </a:r>
            <a:endParaRPr lang="en-US" altLang="zh-CN" dirty="0"/>
          </a:p>
        </p:txBody>
      </p:sp>
      <p:sp>
        <p:nvSpPr>
          <p:cNvPr id="6" name="副标题 2"/>
          <p:cNvSpPr>
            <a:spLocks noGrp="1"/>
          </p:cNvSpPr>
          <p:nvPr>
            <p:ph type="subTitle" idx="1"/>
          </p:nvPr>
        </p:nvSpPr>
        <p:spPr>
          <a:xfrm>
            <a:off x="1466850" y="182880"/>
            <a:ext cx="5104130" cy="448310"/>
          </a:xfrm>
        </p:spPr>
        <p:txBody>
          <a:bodyPr>
            <a:noAutofit/>
          </a:bodyPr>
          <a:p>
            <a:pPr lvl="0"/>
            <a:r>
              <a:rPr lang="zh-CN" altLang="en-US" sz="2800" dirty="0">
                <a:solidFill>
                  <a:schemeClr val="tx1"/>
                </a:solidFill>
              </a:rPr>
              <a:t>六、校内资助</a:t>
            </a:r>
            <a:endParaRPr lang="zh-CN" altLang="en-US" sz="28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pPr lvl="0"/>
            <a:r>
              <a:rPr lang="zh-CN" altLang="en-US" sz="2800" dirty="0">
                <a:sym typeface="+mn-ea"/>
              </a:rPr>
              <a:t>六、校内资助</a:t>
            </a:r>
            <a:endParaRPr lang="zh-CN" altLang="en-US" sz="2800" dirty="0">
              <a:solidFill>
                <a:schemeClr val="tx1"/>
              </a:solidFill>
            </a:endParaRPr>
          </a:p>
        </p:txBody>
      </p:sp>
      <p:sp>
        <p:nvSpPr>
          <p:cNvPr id="2" name="矩形 1"/>
          <p:cNvSpPr/>
          <p:nvPr>
            <p:custDataLst>
              <p:tags r:id="rId1"/>
            </p:custDataLst>
          </p:nvPr>
        </p:nvSpPr>
        <p:spPr>
          <a:xfrm>
            <a:off x="2627673" y="5092801"/>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rPr>
              <a:t>适用及认定程序</a:t>
            </a:r>
            <a:endPar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4" name="文本框 3"/>
          <p:cNvSpPr txBox="1"/>
          <p:nvPr>
            <p:custDataLst>
              <p:tags r:id="rId2"/>
            </p:custDataLst>
          </p:nvPr>
        </p:nvSpPr>
        <p:spPr>
          <a:xfrm>
            <a:off x="2607925" y="5653454"/>
            <a:ext cx="6022366" cy="404777"/>
          </a:xfrm>
          <a:prstGeom prst="rect">
            <a:avLst/>
          </a:prstGeom>
          <a:noFill/>
        </p:spPr>
        <p:txBody>
          <a:bodyPr wrap="square" lIns="90000" tIns="0" rIns="90000" bIns="46800">
            <a:normAutofit lnSpcReduction="20000"/>
          </a:bodyPr>
          <a:p>
            <a:pPr>
              <a:lnSpc>
                <a:spcPct val="130000"/>
              </a:lnSpc>
            </a:pPr>
            <a:r>
              <a:rPr lang="zh-CN" altLang="en-US" sz="1400" dirty="0">
                <a:effectLst/>
                <a:latin typeface="微软雅黑" panose="020B0503020204020204" charset="-122"/>
                <a:ea typeface="微软雅黑" panose="020B0503020204020204" charset="-122"/>
                <a:sym typeface="+mn-ea"/>
              </a:rPr>
              <a:t>根据学校相关政策文件开展</a:t>
            </a:r>
            <a:r>
              <a:rPr lang="zh-CN" altLang="en-US" sz="1400" dirty="0">
                <a:sym typeface="+mn-ea"/>
              </a:rPr>
              <a:t> </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5" name="椭圆 4"/>
          <p:cNvSpPr/>
          <p:nvPr>
            <p:custDataLst>
              <p:tags r:id="rId3"/>
            </p:custDataLst>
          </p:nvPr>
        </p:nvSpPr>
        <p:spPr bwMode="auto">
          <a:xfrm>
            <a:off x="1640412" y="5174633"/>
            <a:ext cx="849749" cy="84974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6" name="任意多边形 48"/>
          <p:cNvSpPr/>
          <p:nvPr>
            <p:custDataLst>
              <p:tags r:id="rId4"/>
            </p:custDataLst>
          </p:nvPr>
        </p:nvSpPr>
        <p:spPr bwMode="auto">
          <a:xfrm>
            <a:off x="1914024" y="5402408"/>
            <a:ext cx="302525" cy="394199"/>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5"/>
            </p:custDataLst>
          </p:nvPr>
        </p:nvSpPr>
        <p:spPr>
          <a:xfrm>
            <a:off x="2619211" y="4088616"/>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rPr>
              <a:t>注意事项</a:t>
            </a:r>
            <a:endPar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8" name="文本框 7"/>
          <p:cNvSpPr txBox="1"/>
          <p:nvPr>
            <p:custDataLst>
              <p:tags r:id="rId6"/>
            </p:custDataLst>
          </p:nvPr>
        </p:nvSpPr>
        <p:spPr>
          <a:xfrm>
            <a:off x="2607928" y="4646081"/>
            <a:ext cx="5896061" cy="404777"/>
          </a:xfrm>
          <a:prstGeom prst="rect">
            <a:avLst/>
          </a:prstGeom>
          <a:noFill/>
        </p:spPr>
        <p:txBody>
          <a:bodyPr wrap="square" lIns="90000" tIns="0" rIns="90000" bIns="46800">
            <a:normAutofit lnSpcReduction="20000"/>
          </a:bodyPr>
          <a:p>
            <a:pPr>
              <a:lnSpc>
                <a:spcPct val="130000"/>
              </a:lnSpc>
            </a:pPr>
            <a:r>
              <a:rPr lang="zh-CN" altLang="en-US" sz="1400" dirty="0">
                <a:latin typeface="微软雅黑" panose="020B0503020204020204" charset="-122"/>
                <a:ea typeface="微软雅黑" panose="020B0503020204020204" charset="-122"/>
                <a:sym typeface="+mn-ea"/>
              </a:rPr>
              <a:t>根据岗位设置和人数需求</a:t>
            </a:r>
            <a:r>
              <a:rPr lang="zh-CN" altLang="en-US" sz="1400" dirty="0">
                <a:sym typeface="+mn-ea"/>
              </a:rPr>
              <a:t> </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9" name="椭圆 8"/>
          <p:cNvSpPr/>
          <p:nvPr>
            <p:custDataLst>
              <p:tags r:id="rId7"/>
            </p:custDataLst>
          </p:nvPr>
        </p:nvSpPr>
        <p:spPr bwMode="auto">
          <a:xfrm>
            <a:off x="1631950" y="4179615"/>
            <a:ext cx="849749" cy="84974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0" name="任意多边形 46"/>
          <p:cNvSpPr/>
          <p:nvPr>
            <p:custDataLst>
              <p:tags r:id="rId8"/>
            </p:custDataLst>
          </p:nvPr>
        </p:nvSpPr>
        <p:spPr bwMode="auto">
          <a:xfrm>
            <a:off x="1857610" y="4415147"/>
            <a:ext cx="398430" cy="379390"/>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1" name="矩形 10"/>
          <p:cNvSpPr/>
          <p:nvPr>
            <p:custDataLst>
              <p:tags r:id="rId9"/>
            </p:custDataLst>
          </p:nvPr>
        </p:nvSpPr>
        <p:spPr>
          <a:xfrm>
            <a:off x="2622737" y="2543553"/>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rPr>
              <a:t>适用范围 </a:t>
            </a:r>
            <a:endPar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2" name="文本框 11"/>
          <p:cNvSpPr txBox="1"/>
          <p:nvPr>
            <p:custDataLst>
              <p:tags r:id="rId10"/>
            </p:custDataLst>
          </p:nvPr>
        </p:nvSpPr>
        <p:spPr>
          <a:xfrm>
            <a:off x="2607928" y="3100313"/>
            <a:ext cx="5899587" cy="1237602"/>
          </a:xfrm>
          <a:prstGeom prst="rect">
            <a:avLst/>
          </a:prstGeom>
          <a:noFill/>
        </p:spPr>
        <p:txBody>
          <a:bodyPr wrap="square" lIns="90000" tIns="0" rIns="90000" bIns="46800">
            <a:normAutofit/>
          </a:bodyPr>
          <a:p>
            <a:pPr>
              <a:lnSpc>
                <a:spcPct val="130000"/>
              </a:lnSpc>
            </a:pPr>
            <a:r>
              <a:rPr lang="zh-CN" altLang="en-US" sz="1400" dirty="0">
                <a:latin typeface="微软雅黑" panose="020B0503020204020204" charset="-122"/>
                <a:ea typeface="微软雅黑" panose="020B0503020204020204" charset="-122"/>
                <a:sym typeface="+mn-ea"/>
              </a:rPr>
              <a:t>资助对象：原则上三年制专业一年级学生、四年制专业一年级至二年级学生及五年制专业一年级至三年级学生可申请勤工助学工作。申请者需通过当年家庭经济困难学生认定。</a:t>
            </a:r>
            <a:r>
              <a:rPr lang="zh-CN" altLang="en-US" sz="1400" dirty="0">
                <a:sym typeface="+mn-ea"/>
              </a:rPr>
              <a:t> </a:t>
            </a:r>
            <a:endParaRPr lang="zh-CN" altLang="en-US" sz="1400" dirty="0"/>
          </a:p>
          <a:p>
            <a:pPr>
              <a:lnSpc>
                <a:spcPct val="13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11"/>
            </p:custDataLst>
          </p:nvPr>
        </p:nvSpPr>
        <p:spPr bwMode="auto">
          <a:xfrm>
            <a:off x="1636181" y="2643015"/>
            <a:ext cx="849749" cy="84974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4" name="任意多边形 42"/>
          <p:cNvSpPr/>
          <p:nvPr>
            <p:custDataLst>
              <p:tags r:id="rId12"/>
            </p:custDataLst>
          </p:nvPr>
        </p:nvSpPr>
        <p:spPr bwMode="auto">
          <a:xfrm>
            <a:off x="1876650" y="2920153"/>
            <a:ext cx="368107" cy="296178"/>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5" name="矩形 14"/>
          <p:cNvSpPr/>
          <p:nvPr>
            <p:custDataLst>
              <p:tags r:id="rId13"/>
            </p:custDataLst>
          </p:nvPr>
        </p:nvSpPr>
        <p:spPr>
          <a:xfrm>
            <a:off x="2490022" y="1598273"/>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rPr>
              <a:t>开展时间</a:t>
            </a:r>
            <a:endPar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6" name="文本框 15"/>
          <p:cNvSpPr txBox="1"/>
          <p:nvPr>
            <p:custDataLst>
              <p:tags r:id="rId14"/>
            </p:custDataLst>
          </p:nvPr>
        </p:nvSpPr>
        <p:spPr>
          <a:xfrm>
            <a:off x="2607928" y="2113757"/>
            <a:ext cx="5904523" cy="404777"/>
          </a:xfrm>
          <a:prstGeom prst="rect">
            <a:avLst/>
          </a:prstGeom>
          <a:noFill/>
        </p:spPr>
        <p:txBody>
          <a:bodyPr wrap="square" lIns="90000" tIns="0" rIns="90000" bIns="46800">
            <a:normAutofit lnSpcReduction="20000"/>
          </a:bodyPr>
          <a:p>
            <a:pPr>
              <a:lnSpc>
                <a:spcPct val="130000"/>
              </a:lnSpc>
            </a:pPr>
            <a:r>
              <a:rPr lang="zh-CN" altLang="en-US" sz="1400" dirty="0">
                <a:latin typeface="微软雅黑" panose="020B0503020204020204" charset="-122"/>
                <a:ea typeface="微软雅黑" panose="020B0503020204020204" charset="-122"/>
                <a:sym typeface="+mn-ea"/>
              </a:rPr>
              <a:t>全年（以学校具体通知为准）</a:t>
            </a:r>
            <a:r>
              <a:rPr lang="zh-CN" altLang="en-US" sz="1400" dirty="0">
                <a:sym typeface="+mn-ea"/>
              </a:rPr>
              <a:t> </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custDataLst>
              <p:tags r:id="rId15"/>
            </p:custDataLst>
          </p:nvPr>
        </p:nvSpPr>
        <p:spPr bwMode="auto">
          <a:xfrm>
            <a:off x="1636181" y="1666332"/>
            <a:ext cx="849749" cy="84974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8" name="任意多边形 44"/>
          <p:cNvSpPr/>
          <p:nvPr>
            <p:custDataLst>
              <p:tags r:id="rId16"/>
            </p:custDataLst>
          </p:nvPr>
        </p:nvSpPr>
        <p:spPr bwMode="auto">
          <a:xfrm>
            <a:off x="1830812" y="1905390"/>
            <a:ext cx="459781" cy="370223"/>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5" name="文本框 34"/>
          <p:cNvSpPr txBox="1"/>
          <p:nvPr/>
        </p:nvSpPr>
        <p:spPr>
          <a:xfrm>
            <a:off x="732790" y="805180"/>
            <a:ext cx="2316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（三）</a:t>
            </a:r>
            <a:r>
              <a:rPr sz="2400" b="1" dirty="0">
                <a:latin typeface="微软雅黑" panose="020B0503020204020204" charset="-122"/>
                <a:ea typeface="微软雅黑" panose="020B0503020204020204" charset="-122"/>
                <a:sym typeface="+mn-ea"/>
              </a:rPr>
              <a:t>勤工助学</a:t>
            </a:r>
            <a:endParaRPr sz="2400" b="1" dirty="0">
              <a:latin typeface="微软雅黑" panose="020B0503020204020204" charset="-122"/>
              <a:ea typeface="微软雅黑" panose="020B0503020204020204" charset="-122"/>
              <a:sym typeface="+mn-ea"/>
            </a:endParaRPr>
          </a:p>
        </p:txBody>
      </p:sp>
    </p:spTree>
    <p:custDataLst>
      <p:tags r:id="rId17"/>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pPr lvl="0"/>
            <a:r>
              <a:rPr lang="zh-CN" altLang="en-US" sz="2800" dirty="0">
                <a:sym typeface="+mn-ea"/>
              </a:rPr>
              <a:t>六、校内资助</a:t>
            </a:r>
            <a:endParaRPr lang="zh-CN" altLang="en-US" sz="2800" dirty="0">
              <a:solidFill>
                <a:schemeClr val="tx1"/>
              </a:solidFill>
            </a:endParaRPr>
          </a:p>
        </p:txBody>
      </p:sp>
      <p:sp>
        <p:nvSpPr>
          <p:cNvPr id="4" name="矩形: 圆角 24"/>
          <p:cNvSpPr/>
          <p:nvPr>
            <p:custDataLst>
              <p:tags r:id="rId1"/>
            </p:custDataLst>
          </p:nvPr>
        </p:nvSpPr>
        <p:spPr>
          <a:xfrm>
            <a:off x="2553275" y="1822462"/>
            <a:ext cx="3469558" cy="1848247"/>
          </a:xfrm>
          <a:prstGeom prst="roundRect">
            <a:avLst>
              <a:gd name="adj" fmla="val 363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矩形: 圆角 25"/>
          <p:cNvSpPr/>
          <p:nvPr>
            <p:custDataLst>
              <p:tags r:id="rId2"/>
            </p:custDataLst>
          </p:nvPr>
        </p:nvSpPr>
        <p:spPr>
          <a:xfrm>
            <a:off x="2856038" y="1580309"/>
            <a:ext cx="2864033" cy="4722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3"/>
            </p:custDataLst>
          </p:nvPr>
        </p:nvSpPr>
        <p:spPr>
          <a:xfrm>
            <a:off x="3375459" y="1582578"/>
            <a:ext cx="1825191" cy="467753"/>
          </a:xfrm>
          <a:prstGeom prst="rect">
            <a:avLst/>
          </a:prstGeom>
          <a:noFill/>
        </p:spPr>
        <p:txBody>
          <a:bodyPr wrap="square" lIns="91440" tIns="45720" rIns="91440" bIns="45720" rtlCol="0" anchor="ctr">
            <a:normAutofit/>
          </a:bodyPr>
          <a:p>
            <a:pPr algn="ctr">
              <a:lnSpc>
                <a:spcPct val="120000"/>
              </a:lnSpc>
            </a:pPr>
            <a:r>
              <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rPr>
              <a:t>开展时间</a:t>
            </a:r>
            <a:endPar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4"/>
            </p:custDataLst>
          </p:nvPr>
        </p:nvSpPr>
        <p:spPr>
          <a:xfrm>
            <a:off x="2776407" y="213476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全年（以学校具体通知为准）</a:t>
            </a:r>
            <a:r>
              <a:rPr lang="zh-CN" altLang="en-US" sz="1600" dirty="0">
                <a:latin typeface="微软雅黑" panose="020B0503020204020204" charset="-122"/>
                <a:ea typeface="微软雅黑" panose="020B0503020204020204" charset="-122"/>
                <a:cs typeface="微软雅黑" panose="020B0503020204020204" charset="-122"/>
                <a:sym typeface="+mn-ea"/>
              </a:rPr>
              <a:t> </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9" name="矩形: 圆角 19"/>
          <p:cNvSpPr/>
          <p:nvPr>
            <p:custDataLst>
              <p:tags r:id="rId5"/>
            </p:custDataLst>
          </p:nvPr>
        </p:nvSpPr>
        <p:spPr>
          <a:xfrm>
            <a:off x="6227586" y="1822462"/>
            <a:ext cx="3469558" cy="1848247"/>
          </a:xfrm>
          <a:prstGeom prst="roundRect">
            <a:avLst>
              <a:gd name="adj" fmla="val 363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2" name="矩形: 圆角 20"/>
          <p:cNvSpPr/>
          <p:nvPr>
            <p:custDataLst>
              <p:tags r:id="rId6"/>
            </p:custDataLst>
          </p:nvPr>
        </p:nvSpPr>
        <p:spPr>
          <a:xfrm>
            <a:off x="6530349" y="1580309"/>
            <a:ext cx="2864033" cy="47229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3" name="文本框 32"/>
          <p:cNvSpPr txBox="1"/>
          <p:nvPr>
            <p:custDataLst>
              <p:tags r:id="rId7"/>
            </p:custDataLst>
          </p:nvPr>
        </p:nvSpPr>
        <p:spPr>
          <a:xfrm>
            <a:off x="6749519" y="1582397"/>
            <a:ext cx="2455154" cy="467918"/>
          </a:xfrm>
          <a:prstGeom prst="rect">
            <a:avLst/>
          </a:prstGeom>
          <a:noFill/>
        </p:spPr>
        <p:txBody>
          <a:bodyPr wrap="square" lIns="91440" tIns="45720" rIns="91440" bIns="45720" rtlCol="0" anchor="ctr"/>
          <a:p>
            <a:pPr algn="ctr">
              <a:lnSpc>
                <a:spcPct val="120000"/>
              </a:lnSpc>
            </a:pPr>
            <a:r>
              <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rPr>
              <a:t>适用及认定范围</a:t>
            </a:r>
            <a:endPar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custDataLst>
              <p:tags r:id="rId8"/>
            </p:custDataLst>
          </p:nvPr>
        </p:nvSpPr>
        <p:spPr>
          <a:xfrm>
            <a:off x="6450717" y="213476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财政性资助、学校自有资金资助</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35" name="矩形: 圆角 33"/>
          <p:cNvSpPr/>
          <p:nvPr>
            <p:custDataLst>
              <p:tags r:id="rId9"/>
            </p:custDataLst>
          </p:nvPr>
        </p:nvSpPr>
        <p:spPr>
          <a:xfrm>
            <a:off x="2553275" y="4223793"/>
            <a:ext cx="3469558" cy="1848247"/>
          </a:xfrm>
          <a:prstGeom prst="roundRect">
            <a:avLst>
              <a:gd name="adj" fmla="val 363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6" name="矩形: 圆角 34"/>
          <p:cNvSpPr/>
          <p:nvPr>
            <p:custDataLst>
              <p:tags r:id="rId10"/>
            </p:custDataLst>
          </p:nvPr>
        </p:nvSpPr>
        <p:spPr>
          <a:xfrm>
            <a:off x="2856038" y="3981640"/>
            <a:ext cx="2864033" cy="47229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7" name="文本框 36"/>
          <p:cNvSpPr txBox="1"/>
          <p:nvPr>
            <p:custDataLst>
              <p:tags r:id="rId11"/>
            </p:custDataLst>
          </p:nvPr>
        </p:nvSpPr>
        <p:spPr>
          <a:xfrm>
            <a:off x="3375459" y="3983908"/>
            <a:ext cx="1825191" cy="467753"/>
          </a:xfrm>
          <a:prstGeom prst="rect">
            <a:avLst/>
          </a:prstGeom>
          <a:noFill/>
        </p:spPr>
        <p:txBody>
          <a:bodyPr wrap="square" lIns="91440" tIns="45720" rIns="91440" bIns="45720" rtlCol="0" anchor="ctr">
            <a:normAutofit/>
          </a:bodyPr>
          <a:p>
            <a:pPr algn="ctr">
              <a:lnSpc>
                <a:spcPct val="120000"/>
              </a:lnSpc>
            </a:pPr>
            <a:r>
              <a:rPr lang="zh-CN" altLang="en-US" b="1" dirty="0">
                <a:effectLst/>
                <a:latin typeface="微软雅黑" panose="020B0503020204020204" charset="-122"/>
                <a:ea typeface="微软雅黑" panose="020B0503020204020204" charset="-122"/>
                <a:cs typeface="微软雅黑" panose="020B0503020204020204" charset="-122"/>
                <a:sym typeface="+mn-ea"/>
              </a:rPr>
              <a:t>适用及认定程序</a:t>
            </a:r>
            <a:endParaRPr lang="zh-CN" altLang="en-US" b="1" spc="30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custDataLst>
              <p:tags r:id="rId12"/>
            </p:custDataLst>
          </p:nvPr>
        </p:nvSpPr>
        <p:spPr>
          <a:xfrm>
            <a:off x="2776407" y="453609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根据国家和学校相关政策开展</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46" name="矩形: 圆角 45"/>
          <p:cNvSpPr/>
          <p:nvPr>
            <p:custDataLst>
              <p:tags r:id="rId13"/>
            </p:custDataLst>
          </p:nvPr>
        </p:nvSpPr>
        <p:spPr>
          <a:xfrm>
            <a:off x="6227586" y="4223793"/>
            <a:ext cx="3469558" cy="1848247"/>
          </a:xfrm>
          <a:prstGeom prst="roundRect">
            <a:avLst>
              <a:gd name="adj" fmla="val 3638"/>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7" name="矩形: 圆角 46"/>
          <p:cNvSpPr/>
          <p:nvPr>
            <p:custDataLst>
              <p:tags r:id="rId14"/>
            </p:custDataLst>
          </p:nvPr>
        </p:nvSpPr>
        <p:spPr>
          <a:xfrm>
            <a:off x="6530349" y="3981640"/>
            <a:ext cx="2864033" cy="47229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8" name="文本框 47"/>
          <p:cNvSpPr txBox="1"/>
          <p:nvPr>
            <p:custDataLst>
              <p:tags r:id="rId15"/>
            </p:custDataLst>
          </p:nvPr>
        </p:nvSpPr>
        <p:spPr>
          <a:xfrm>
            <a:off x="7049769" y="3983908"/>
            <a:ext cx="1825191" cy="467753"/>
          </a:xfrm>
          <a:prstGeom prst="rect">
            <a:avLst/>
          </a:prstGeom>
          <a:noFill/>
        </p:spPr>
        <p:txBody>
          <a:bodyPr wrap="square" lIns="91440" tIns="45720" rIns="91440" bIns="45720" rtlCol="0" anchor="ctr">
            <a:normAutofit/>
          </a:bodyPr>
          <a:p>
            <a:pPr algn="ctr">
              <a:lnSpc>
                <a:spcPct val="120000"/>
              </a:lnSpc>
            </a:pPr>
            <a:r>
              <a:rPr lang="zh-CN" altLang="en-US" b="1" spc="300">
                <a:solidFill>
                  <a:srgbClr val="000000"/>
                </a:solidFill>
                <a:latin typeface="Arial" panose="020B0604020202020204" pitchFamily="34" charset="0"/>
                <a:ea typeface="微软雅黑" panose="020B0503020204020204" charset="-122"/>
                <a:sym typeface="Arial" panose="020B0604020202020204" pitchFamily="34" charset="0"/>
              </a:rPr>
              <a:t>注意事项</a:t>
            </a:r>
            <a:endParaRPr lang="zh-CN" altLang="en-US" b="1" spc="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16"/>
            </p:custDataLst>
          </p:nvPr>
        </p:nvSpPr>
        <p:spPr>
          <a:xfrm>
            <a:off x="6450717" y="453609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具体资助人数和标准根据政策文件执行</a:t>
            </a:r>
            <a:r>
              <a:rPr lang="zh-CN" altLang="en-US" sz="1600" dirty="0">
                <a:sym typeface="+mn-ea"/>
              </a:rPr>
              <a:t> </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732790" y="805180"/>
            <a:ext cx="2316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（四</a:t>
            </a:r>
            <a:r>
              <a:rPr lang="zh-CN" altLang="en-US" sz="2400" b="1" dirty="0">
                <a:latin typeface="微软雅黑" panose="020B0503020204020204" charset="-122"/>
                <a:ea typeface="微软雅黑" panose="020B0503020204020204" charset="-122"/>
                <a:sym typeface="+mn-ea"/>
              </a:rPr>
              <a:t>）</a:t>
            </a:r>
            <a:r>
              <a:rPr lang="zh-CN" sz="2400" b="1" dirty="0">
                <a:latin typeface="微软雅黑" panose="020B0503020204020204" charset="-122"/>
                <a:ea typeface="微软雅黑" panose="020B0503020204020204" charset="-122"/>
                <a:sym typeface="+mn-ea"/>
              </a:rPr>
              <a:t>其他</a:t>
            </a:r>
            <a:r>
              <a:rPr lang="zh-CN" sz="2400" b="1" dirty="0">
                <a:latin typeface="微软雅黑" panose="020B0503020204020204" charset="-122"/>
                <a:ea typeface="微软雅黑" panose="020B0503020204020204" charset="-122"/>
                <a:sym typeface="+mn-ea"/>
              </a:rPr>
              <a:t>资助</a:t>
            </a:r>
            <a:endParaRPr lang="zh-CN" sz="2400" b="1" dirty="0">
              <a:latin typeface="微软雅黑" panose="020B0503020204020204" charset="-122"/>
              <a:ea typeface="微软雅黑" panose="020B0503020204020204" charset="-122"/>
              <a:sym typeface="+mn-ea"/>
            </a:endParaRPr>
          </a:p>
        </p:txBody>
      </p:sp>
    </p:spTree>
    <p:custDataLst>
      <p:tags r:id="rId17"/>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453269" y="2718723"/>
            <a:ext cx="5974080" cy="983615"/>
          </a:xfrm>
          <a:prstGeom prst="rect">
            <a:avLst/>
          </a:prstGeom>
          <a:noFill/>
        </p:spPr>
        <p:txBody>
          <a:bodyPr wrap="none" rtlCol="0">
            <a:spAutoFit/>
          </a:bodyPr>
          <a:lstStyle/>
          <a:p>
            <a:r>
              <a:rPr lang="zh-CN" altLang="en-US" sz="5800" spc="1800" dirty="0">
                <a:latin typeface="微软雅黑" panose="020B0503020204020204" charset="-122"/>
                <a:ea typeface="微软雅黑" panose="020B0503020204020204" charset="-122"/>
              </a:rPr>
              <a:t>感谢各位聆听</a:t>
            </a:r>
            <a:endParaRPr lang="zh-CN" altLang="en-US" sz="5800" spc="1800" dirty="0">
              <a:latin typeface="微软雅黑" panose="020B0503020204020204" charset="-122"/>
              <a:ea typeface="微软雅黑" panose="020B0503020204020204" charset="-122"/>
            </a:endParaRPr>
          </a:p>
        </p:txBody>
      </p:sp>
      <p:sp>
        <p:nvSpPr>
          <p:cNvPr id="22" name="等腰三角形 21"/>
          <p:cNvSpPr/>
          <p:nvPr/>
        </p:nvSpPr>
        <p:spPr>
          <a:xfrm>
            <a:off x="10496550" y="5491154"/>
            <a:ext cx="1695450" cy="1366846"/>
          </a:xfrm>
          <a:prstGeom prst="triangle">
            <a:avLst>
              <a:gd name="adj" fmla="val 100000"/>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a:off x="11049000" y="5936530"/>
            <a:ext cx="1143000" cy="921470"/>
          </a:xfrm>
          <a:prstGeom prst="triangle">
            <a:avLst>
              <a:gd name="adj" fmla="val 100000"/>
            </a:avLst>
          </a:prstGeom>
          <a:solidFill>
            <a:srgbClr val="DE9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C:\Users\lenovo\Desktop\QQ图片20201128222053.jpgQQ图片20201128222053"/>
          <p:cNvPicPr>
            <a:picLocks noChangeAspect="1"/>
          </p:cNvPicPr>
          <p:nvPr>
            <p:custDataLst>
              <p:tags r:id="rId1"/>
            </p:custDataLst>
          </p:nvPr>
        </p:nvPicPr>
        <p:blipFill>
          <a:blip r:embed="rId2"/>
          <a:srcRect/>
          <a:stretch>
            <a:fillRect/>
          </a:stretch>
        </p:blipFill>
        <p:spPr>
          <a:xfrm>
            <a:off x="1905" y="0"/>
            <a:ext cx="6989445" cy="6933565"/>
          </a:xfrm>
          <a:custGeom>
            <a:avLst/>
            <a:gdLst>
              <a:gd name="connsiteX0" fmla="*/ 0 w 6248400"/>
              <a:gd name="connsiteY0" fmla="*/ 0 h 6857999"/>
              <a:gd name="connsiteX1" fmla="*/ 1282082 w 6248400"/>
              <a:gd name="connsiteY1" fmla="*/ 0 h 6857999"/>
              <a:gd name="connsiteX2" fmla="*/ 6248400 w 6248400"/>
              <a:gd name="connsiteY2" fmla="*/ 6857999 h 6857999"/>
              <a:gd name="connsiteX3" fmla="*/ 0 w 62484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248400" h="6857999">
                <a:moveTo>
                  <a:pt x="0" y="0"/>
                </a:moveTo>
                <a:lnTo>
                  <a:pt x="1282082" y="0"/>
                </a:lnTo>
                <a:lnTo>
                  <a:pt x="6248400" y="6857999"/>
                </a:lnTo>
                <a:lnTo>
                  <a:pt x="0" y="6857999"/>
                </a:lnTo>
                <a:close/>
              </a:path>
            </a:pathLst>
          </a:custGeom>
        </p:spPr>
      </p:pic>
      <p:pic>
        <p:nvPicPr>
          <p:cNvPr id="3" name="图片 2" descr="蓝字透视"/>
          <p:cNvPicPr>
            <a:picLocks noChangeAspect="1"/>
          </p:cNvPicPr>
          <p:nvPr/>
        </p:nvPicPr>
        <p:blipFill>
          <a:blip r:embed="rId3"/>
          <a:stretch>
            <a:fillRect/>
          </a:stretch>
        </p:blipFill>
        <p:spPr>
          <a:xfrm>
            <a:off x="8696960" y="227965"/>
            <a:ext cx="3194685" cy="701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11"/>
          <p:cNvSpPr>
            <a:spLocks noChangeAspect="1"/>
          </p:cNvSpPr>
          <p:nvPr/>
        </p:nvSpPr>
        <p:spPr bwMode="auto">
          <a:xfrm>
            <a:off x="5339106" y="1109260"/>
            <a:ext cx="490750" cy="414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775" b="0" i="0" u="none" strike="noStrike" kern="1200" cap="none" spc="0" normalizeH="0" baseline="0" noProof="0">
              <a:ln>
                <a:noFill/>
              </a:ln>
              <a:solidFill>
                <a:prstClr val="black"/>
              </a:solidFill>
              <a:effectLst/>
              <a:uLnTx/>
              <a:uFillTx/>
              <a:cs typeface="+mn-ea"/>
              <a:sym typeface="+mn-lt"/>
            </a:endParaRPr>
          </a:p>
        </p:txBody>
      </p:sp>
      <p:sp>
        <p:nvSpPr>
          <p:cNvPr id="31" name="任意多边形: 形状 12"/>
          <p:cNvSpPr/>
          <p:nvPr/>
        </p:nvSpPr>
        <p:spPr bwMode="auto">
          <a:xfrm>
            <a:off x="4038871" y="2622820"/>
            <a:ext cx="425977" cy="359982"/>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39" name="任意多边形: 形状 14"/>
          <p:cNvSpPr/>
          <p:nvPr/>
        </p:nvSpPr>
        <p:spPr bwMode="auto">
          <a:xfrm>
            <a:off x="5537053" y="3896047"/>
            <a:ext cx="454137" cy="383778"/>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40" name="任意多边形: 形状 15"/>
          <p:cNvSpPr/>
          <p:nvPr/>
        </p:nvSpPr>
        <p:spPr bwMode="auto">
          <a:xfrm>
            <a:off x="6760919" y="2362640"/>
            <a:ext cx="421932" cy="356563"/>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41" name="矩形 40"/>
          <p:cNvSpPr/>
          <p:nvPr/>
        </p:nvSpPr>
        <p:spPr>
          <a:xfrm>
            <a:off x="1283467" y="1109260"/>
            <a:ext cx="9112283" cy="4474794"/>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style>
          <a:lnRef idx="1">
            <a:schemeClr val="accent5"/>
          </a:lnRef>
          <a:fillRef idx="2">
            <a:schemeClr val="accent5"/>
          </a:fillRef>
          <a:effectRef idx="1">
            <a:schemeClr val="accent5"/>
          </a:effectRef>
          <a:fontRef idx="minor">
            <a:schemeClr val="dk1"/>
          </a:fontRef>
        </p:style>
        <p:txBody>
          <a:bodyPr rtlCol="0" anchor="ctr"/>
          <a:lstStyle/>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开展时间</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dirty="0">
                <a:latin typeface="微软雅黑" panose="020B0503020204020204" charset="-122"/>
                <a:ea typeface="微软雅黑" panose="020B0503020204020204" charset="-122"/>
                <a:cs typeface="微软雅黑" panose="020B0503020204020204" charset="-122"/>
              </a:rPr>
              <a:t>预计</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9</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月</a:t>
            </a:r>
            <a:r>
              <a:rPr lang="zh-CN" altLang="en-US" sz="2400" dirty="0">
                <a:latin typeface="微软雅黑" panose="020B0503020204020204" charset="-122"/>
                <a:ea typeface="微软雅黑" panose="020B0503020204020204" charset="-122"/>
                <a:cs typeface="微软雅黑" panose="020B0503020204020204" charset="-122"/>
              </a:rPr>
              <a:t> （以学校具体通知为准）</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2.</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适用及认定范围</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i="0" u="none" strike="noStrike" dirty="0">
                <a:latin typeface="微软雅黑" panose="020B0503020204020204" charset="-122"/>
                <a:ea typeface="微软雅黑" panose="020B0503020204020204" charset="-122"/>
                <a:cs typeface="微软雅黑" panose="020B0503020204020204" charset="-122"/>
              </a:rPr>
              <a:t>全体学生（包括新生）</a:t>
            </a:r>
            <a:r>
              <a:rPr lang="zh-CN" altLang="en-US" sz="2400" dirty="0">
                <a:latin typeface="微软雅黑" panose="020B0503020204020204" charset="-122"/>
                <a:ea typeface="微软雅黑" panose="020B0503020204020204" charset="-122"/>
                <a:cs typeface="微软雅黑" panose="020B0503020204020204" charset="-122"/>
              </a:rPr>
              <a:t> </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3.</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资助数据</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i="0" u="none" strike="noStrike" dirty="0">
                <a:effectLst/>
                <a:latin typeface="微软雅黑" panose="020B0503020204020204" charset="-122"/>
                <a:ea typeface="微软雅黑" panose="020B0503020204020204" charset="-122"/>
                <a:cs typeface="微软雅黑" panose="020B0503020204020204" charset="-122"/>
              </a:rPr>
              <a:t>贫困等级分为特别困难（占学生总数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）、比较困难（占学生总数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5%</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）、一般困难（占学生总数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30%</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 </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4.</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注意事项</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r>
              <a:rPr lang="en-US" altLang="zh-CN" sz="2400"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家庭经济困难量化结果作为国家助学金评定和发放的唯一标准                    </a:t>
            </a:r>
            <a:endParaRPr lang="en-US" altLang="zh-CN" sz="2400" i="0" u="none" strike="noStrike" dirty="0">
              <a:effectLst/>
              <a:latin typeface="微软雅黑" panose="020B0503020204020204" charset="-122"/>
              <a:ea typeface="微软雅黑" panose="020B0503020204020204" charset="-122"/>
              <a:cs typeface="微软雅黑" panose="020B0503020204020204" charset="-122"/>
            </a:endParaRPr>
          </a:p>
          <a:p>
            <a:r>
              <a:rPr lang="en-US" sz="2400" dirty="0">
                <a:latin typeface="微软雅黑" panose="020B0503020204020204" charset="-122"/>
                <a:ea typeface="微软雅黑" panose="020B0503020204020204" charset="-122"/>
                <a:cs typeface="微软雅黑" panose="020B0503020204020204" charset="-122"/>
              </a:rPr>
              <a:t>(2)</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家庭经济困难量化结果为本学年其他学生资助项目的重要依据</a:t>
            </a:r>
            <a:r>
              <a:rPr lang="zh-CN" altLang="en-US" sz="2400" dirty="0">
                <a:latin typeface="微软雅黑" panose="020B0503020204020204" charset="-122"/>
                <a:ea typeface="微软雅黑" panose="020B0503020204020204" charset="-122"/>
                <a:cs typeface="微软雅黑" panose="020B0503020204020204" charset="-122"/>
              </a:rPr>
              <a:t> </a:t>
            </a:r>
            <a:endParaRPr lang="en-US" altLang="zh-CN" sz="2400" kern="0"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1177925" y="146050"/>
            <a:ext cx="6389370" cy="521970"/>
          </a:xfrm>
          <a:prstGeom prst="rect">
            <a:avLst/>
          </a:prstGeom>
          <a:solidFill>
            <a:schemeClr val="bg1"/>
          </a:solidFill>
        </p:spPr>
        <p:txBody>
          <a:bodyPr wrap="square" rtlCol="0">
            <a:spAutoFit/>
          </a:bodyPr>
          <a:lstStyle/>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11"/>
          <p:cNvSpPr>
            <a:spLocks noChangeAspect="1"/>
          </p:cNvSpPr>
          <p:nvPr/>
        </p:nvSpPr>
        <p:spPr bwMode="auto">
          <a:xfrm>
            <a:off x="5339106" y="1109260"/>
            <a:ext cx="490750" cy="414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775" b="0" i="0" u="none" strike="noStrike" kern="1200" cap="none" spc="0" normalizeH="0" baseline="0" noProof="0">
              <a:ln>
                <a:noFill/>
              </a:ln>
              <a:solidFill>
                <a:prstClr val="black"/>
              </a:solidFill>
              <a:effectLst/>
              <a:uLnTx/>
              <a:uFillTx/>
              <a:cs typeface="+mn-ea"/>
              <a:sym typeface="+mn-lt"/>
            </a:endParaRPr>
          </a:p>
        </p:txBody>
      </p:sp>
      <p:sp>
        <p:nvSpPr>
          <p:cNvPr id="41" name="矩形 40"/>
          <p:cNvSpPr/>
          <p:nvPr/>
        </p:nvSpPr>
        <p:spPr>
          <a:xfrm>
            <a:off x="1283467" y="1109260"/>
            <a:ext cx="9112283" cy="4474794"/>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style>
          <a:lnRef idx="1">
            <a:schemeClr val="accent5"/>
          </a:lnRef>
          <a:fillRef idx="2">
            <a:schemeClr val="accent5"/>
          </a:fillRef>
          <a:effectRef idx="1">
            <a:schemeClr val="accent5"/>
          </a:effectRef>
          <a:fontRef idx="minor">
            <a:schemeClr val="dk1"/>
          </a:fontRef>
        </p:style>
        <p:txBody>
          <a:bodyPr rtlCol="0" anchor="ctr"/>
          <a:lstStyle/>
          <a:p>
            <a:pPr algn="l">
              <a:buClrTx/>
              <a:buSzTx/>
              <a:buFontTx/>
            </a:pPr>
            <a:r>
              <a:rPr lang="zh-CN" altLang="en-US" sz="2400" b="1" dirty="0">
                <a:effectLst/>
                <a:latin typeface="微软雅黑" panose="020B0503020204020204" charset="-122"/>
                <a:ea typeface="微软雅黑" panose="020B0503020204020204" charset="-122"/>
                <a:cs typeface="微软雅黑" panose="020B0503020204020204" charset="-122"/>
              </a:rPr>
              <a:t>5.认定原则：</a:t>
            </a:r>
            <a:endParaRPr lang="zh-CN" altLang="en-US" sz="2400" b="1" dirty="0">
              <a:effectLst/>
              <a:latin typeface="微软雅黑" panose="020B0503020204020204" charset="-122"/>
              <a:ea typeface="微软雅黑" panose="020B0503020204020204" charset="-122"/>
              <a:cs typeface="微软雅黑" panose="020B0503020204020204" charset="-122"/>
            </a:endParaRPr>
          </a:p>
          <a:p>
            <a:pPr algn="l">
              <a:buClrTx/>
              <a:buSzTx/>
              <a:buFontTx/>
            </a:pP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(1</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坚持实事求是、客观公平。认定家庭经济困难学生要从客观实际出发，以学生家庭经济状况为主要认定依据，认定标准和尺度要统一，确保公平公正。</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(2</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坚持定量</a:t>
            </a:r>
            <a:r>
              <a:rPr lang="zh-CN" altLang="en-US" sz="2400" dirty="0">
                <a:effectLst/>
                <a:latin typeface="微软雅黑" panose="020B0503020204020204" charset="-122"/>
                <a:ea typeface="微软雅黑" panose="020B0503020204020204" charset="-122"/>
                <a:cs typeface="微软雅黑" panose="020B0503020204020204" charset="-122"/>
              </a:rPr>
              <a:t>评价</a:t>
            </a:r>
            <a:r>
              <a:rPr lang="zh-CN" altLang="en-US" sz="2000" dirty="0">
                <a:effectLst/>
                <a:latin typeface="微软雅黑" panose="020B0503020204020204" charset="-122"/>
                <a:ea typeface="微软雅黑" panose="020B0503020204020204" charset="-122"/>
                <a:cs typeface="微软雅黑" panose="020B0503020204020204" charset="-122"/>
              </a:rPr>
              <a:t>与定性评价相结合。既要建立科学的量化指标体系，进行定量评价，也要通过定性分析修正量化结果，更加准确、全面地了解学生的实际情况。</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(3</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坚持公开透明与保护隐私相结合。既要做到认定内容、程序、方法等透明，确保认定公正，也要尊重和保护学生隐私，严禁让学生当众诉苦、互相比困。</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(4</a:t>
            </a:r>
            <a:r>
              <a:rPr lang="zh-CN" altLang="en-US" sz="2000" dirty="0">
                <a:effectLst/>
                <a:latin typeface="微软雅黑" panose="020B0503020204020204" charset="-122"/>
                <a:ea typeface="微软雅黑" panose="020B0503020204020204" charset="-122"/>
                <a:cs typeface="微软雅黑" panose="020B0503020204020204" charset="-122"/>
              </a:rPr>
              <a:t>）坚持积极引导与自愿申请相结合。既要引导学生如实反映家庭经济困难情况，主动利用</a:t>
            </a:r>
            <a:r>
              <a:rPr lang="zh-CN" altLang="en-US" sz="2400" dirty="0">
                <a:effectLst/>
                <a:latin typeface="微软雅黑" panose="020B0503020204020204" charset="-122"/>
                <a:ea typeface="微软雅黑" panose="020B0503020204020204" charset="-122"/>
                <a:cs typeface="微软雅黑" panose="020B0503020204020204" charset="-122"/>
              </a:rPr>
              <a:t>国家</a:t>
            </a:r>
            <a:r>
              <a:rPr lang="zh-CN" altLang="en-US" sz="2000" dirty="0">
                <a:effectLst/>
                <a:latin typeface="微软雅黑" panose="020B0503020204020204" charset="-122"/>
                <a:ea typeface="微软雅黑" panose="020B0503020204020204" charset="-122"/>
                <a:cs typeface="微软雅黑" panose="020B0503020204020204" charset="-122"/>
              </a:rPr>
              <a:t>资助完成学业，也要充分尊重学生个人意愿，遵循自愿申请的原则。</a:t>
            </a:r>
            <a:endParaRPr lang="zh-CN" altLang="en-US" sz="2000" dirty="0">
              <a:effectLst/>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1177925" y="146050"/>
            <a:ext cx="6389370" cy="521970"/>
          </a:xfrm>
          <a:prstGeom prst="rect">
            <a:avLst/>
          </a:prstGeom>
          <a:solidFill>
            <a:schemeClr val="bg1"/>
          </a:solidFill>
        </p:spPr>
        <p:txBody>
          <a:bodyPr wrap="square" rtlCol="0">
            <a:spAutoFit/>
          </a:bodyPr>
          <a:lstStyle/>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a:t>
            </a:r>
            <a:r>
              <a:rPr lang="zh-CN" altLang="en-US" sz="2800" dirty="0">
                <a:latin typeface="微软雅黑" panose="020B0503020204020204" charset="-122"/>
                <a:ea typeface="微软雅黑" panose="020B0503020204020204" charset="-122"/>
                <a:cs typeface="微软雅黑" panose="020B0503020204020204" charset="-122"/>
                <a:sym typeface="+mn-ea"/>
              </a:rPr>
              <a:t>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a:off x="340542" y="3848123"/>
            <a:ext cx="1144614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710967" y="1565453"/>
            <a:ext cx="2018819" cy="2366744"/>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5026626" y="1565453"/>
            <a:ext cx="2018819" cy="2366744"/>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书院认定工作组评议、</a:t>
              </a:r>
              <a:r>
                <a:rPr lang="zh-CN" altLang="en-US" dirty="0">
                  <a:solidFill>
                    <a:schemeClr val="tx1"/>
                  </a:solidFill>
                  <a:latin typeface="微软雅黑" panose="020B0503020204020204" charset="-122"/>
                  <a:ea typeface="微软雅黑" panose="020B0503020204020204" charset="-122"/>
                  <a:sym typeface="+mn-ea"/>
                </a:rPr>
                <a:t>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9342281" y="1565453"/>
            <a:ext cx="2018819" cy="2366744"/>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2868796" y="3764203"/>
            <a:ext cx="2018819" cy="2366746"/>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 name="矩形 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班级民主评议小组评议、公示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7184455" y="3764203"/>
            <a:ext cx="2503170" cy="2366645"/>
            <a:chOff x="4629155" y="4085777"/>
            <a:chExt cx="1716418" cy="1622804"/>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03"/>
              <a:ext cx="1716418" cy="914378"/>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公示期无异议，报大学生资助工作领导小组批准，建立年度家庭经济困难学生信息库</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4" name="文本框 3"/>
          <p:cNvSpPr txBox="1"/>
          <p:nvPr/>
        </p:nvSpPr>
        <p:spPr>
          <a:xfrm>
            <a:off x="668655" y="956945"/>
            <a:ext cx="3169920" cy="460375"/>
          </a:xfrm>
          <a:prstGeom prst="rect">
            <a:avLst/>
          </a:prstGeom>
          <a:noFill/>
        </p:spPr>
        <p:txBody>
          <a:bodyPr wrap="square" rtlCol="0" anchor="t">
            <a:spAutoFit/>
          </a:bodyPr>
          <a:p>
            <a:pPr algn="l">
              <a:buClrTx/>
              <a:buSzTx/>
              <a:buFontTx/>
            </a:pPr>
            <a:r>
              <a:rPr lang="zh-CN" altLang="en-US" sz="2400" b="1" dirty="0">
                <a:solidFill>
                  <a:schemeClr val="dk1"/>
                </a:solidFill>
                <a:effectLst/>
                <a:latin typeface="微软雅黑" panose="020B0503020204020204" charset="-122"/>
                <a:ea typeface="微软雅黑" panose="020B0503020204020204" charset="-122"/>
                <a:cs typeface="微软雅黑" panose="020B0503020204020204" charset="-122"/>
                <a:sym typeface="+mn-ea"/>
              </a:rPr>
              <a:t>6.适用及认定程序</a:t>
            </a:r>
            <a:endParaRPr lang="zh-CN" altLang="en-US" sz="2400" b="1" dirty="0">
              <a:solidFill>
                <a:schemeClr val="dk1"/>
              </a:solidFill>
              <a:effectLst/>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177925" y="146050"/>
            <a:ext cx="6389370" cy="521970"/>
          </a:xfrm>
          <a:prstGeom prst="rect">
            <a:avLst/>
          </a:prstGeom>
          <a:solidFill>
            <a:schemeClr val="bg1"/>
          </a:solidFill>
        </p:spPr>
        <p:txBody>
          <a:bodyPr wrap="square" rtlCol="0">
            <a:spAutoFit/>
          </a:bodyPr>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a:t>
            </a:r>
            <a:r>
              <a:rPr lang="zh-CN" altLang="en-US" sz="2800" dirty="0">
                <a:latin typeface="微软雅黑" panose="020B0503020204020204" charset="-122"/>
                <a:ea typeface="微软雅黑" panose="020B0503020204020204" charset="-122"/>
                <a:cs typeface="微软雅黑" panose="020B0503020204020204" charset="-122"/>
                <a:sym typeface="+mn-ea"/>
              </a:rPr>
              <a:t>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2</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346221" cy="998537"/>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国家三金</a:t>
            </a:r>
            <a:endParaRPr lang="zh-CN" altLang="en-US" sz="4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531600" cy="5057140"/>
            <a:chOff x="646878" y="1308105"/>
            <a:chExt cx="11176925"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248015" cy="5037656"/>
              <a:chOff x="3575788" y="1327848"/>
              <a:chExt cx="8248015" cy="5037656"/>
            </a:xfrm>
          </p:grpSpPr>
          <p:grpSp>
            <p:nvGrpSpPr>
              <p:cNvPr id="13" name="ísļíḍe"/>
              <p:cNvGrpSpPr/>
              <p:nvPr/>
            </p:nvGrpSpPr>
            <p:grpSpPr>
              <a:xfrm>
                <a:off x="4197340" y="3018775"/>
                <a:ext cx="7551420" cy="1358265"/>
                <a:chOff x="3959841" y="3018775"/>
                <a:chExt cx="7551420" cy="135826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211" y="3460735"/>
                  <a:ext cx="6369050" cy="9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参加本学年综合素质测评的大二及以上学生</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3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根据河南省学生资助管理中心划拨学校名额确定，每生每年</a:t>
                  </a:r>
                  <a:r>
                    <a:rPr lang="en-US" altLang="zh-CN"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en-US" altLang="zh-CN"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000</a:t>
                  </a: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元，一次性发放</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
        <p:nvSpPr>
          <p:cNvPr id="4" name="文本框 3"/>
          <p:cNvSpPr txBox="1"/>
          <p:nvPr/>
        </p:nvSpPr>
        <p:spPr>
          <a:xfrm>
            <a:off x="9530080" y="4726940"/>
            <a:ext cx="4064000" cy="368300"/>
          </a:xfrm>
          <a:prstGeom prst="rect">
            <a:avLst/>
          </a:prstGeom>
          <a:noFill/>
        </p:spPr>
        <p:txBody>
          <a:bodyPr wrap="square" rtlCol="0">
            <a:spAutoFit/>
          </a:bodyPr>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二、国家三金</a:t>
            </a:r>
            <a:endParaRPr lang="zh-CN" altLang="en-US" sz="2800" dirty="0"/>
          </a:p>
        </p:txBody>
      </p:sp>
      <p:grpSp>
        <p:nvGrpSpPr>
          <p:cNvPr id="5" name="ïṡľiďé"/>
          <p:cNvGrpSpPr/>
          <p:nvPr/>
        </p:nvGrpSpPr>
        <p:grpSpPr>
          <a:xfrm>
            <a:off x="912885" y="1556550"/>
            <a:ext cx="9373611" cy="2491515"/>
            <a:chOff x="1138380" y="1831757"/>
            <a:chExt cx="9373611" cy="2491515"/>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788035" y="1366520"/>
            <a:ext cx="10927715" cy="452310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评审条件：</a:t>
            </a:r>
            <a:endParaRPr lang="zh-CN" altLang="en-US" sz="2400" b="1">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）为我校在校二年级以上（含二年级），学年内无（专业教育、通识教育）考试（必修）、考查（基本素养）课成绩不及格现象；</a:t>
            </a:r>
            <a:endParaRPr lang="zh-CN" altLang="en-US" sz="2400">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2</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在校期间学习成绩优异；</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3</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获得社会实践学分并获得社会实践奖励（含团体奖）；</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4</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积极开展创新创业实践，参加学校相关活动并获得奖励或发布相关文章；</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5</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综合素质评价成绩和考试（必修）课平均成绩均在评价班级排名前10%。</a:t>
            </a:r>
            <a:endParaRPr lang="zh-CN" altLang="en-US" sz="2400">
              <a:latin typeface="微软雅黑" panose="020B0503020204020204" charset="-122"/>
              <a:ea typeface="微软雅黑" panose="020B0503020204020204" charset="-122"/>
            </a:endParaRPr>
          </a:p>
        </p:txBody>
      </p:sp>
      <p:sp>
        <p:nvSpPr>
          <p:cNvPr id="4" name="文本框 3"/>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UNIT_PLACING_PICTURE_USER_VIEWPORT" val="{&quot;height&quot;:5297.382677165354,&quot;width&quot;:11168.944881889764}"/>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5*m_h_f*1_1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0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0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10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103.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0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0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0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0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08.xml><?xml version="1.0" encoding="utf-8"?>
<p:tagLst xmlns:p="http://schemas.openxmlformats.org/presentationml/2006/main">
  <p:tag name="ISLIDE.VECTOR" val="276f6fe0-8bfb-4d79-8775-e0e23446d2e4"/>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1"/>
  <p:tag name="KSO_WM_UNIT_ID" val="diagram20202574_1*i*1"/>
  <p:tag name="KSO_WM_TEMPLATE_CATEGORY" val="diagram"/>
  <p:tag name="KSO_WM_TEMPLATE_INDEX" val="20202574"/>
  <p:tag name="KSO_WM_UNIT_LAYERLEVEL" val="1"/>
  <p:tag name="KSO_WM_TAG_VERSION" val="1.0"/>
  <p:tag name="KSO_WM_BEAUTIFY_FLAG" val="#wm#"/>
</p:tagLst>
</file>

<file path=ppt/tags/tag1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5*m_i*1_4"/>
  <p:tag name="KSO_WM_UNIT_CLEAR" val="1"/>
  <p:tag name="KSO_WM_UNIT_LAYERLEVEL" val="1_1"/>
  <p:tag name="KSO_WM_DIAGRAM_GROUP_CODE" val="m1-1"/>
  <p:tag name="KSO_WM_UNIT_LINE_FORE_SCHEMECOLOR_INDEX" val="5"/>
  <p:tag name="KSO_WM_UNIT_LINE_FILL_TYPE" val="2"/>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2"/>
  <p:tag name="KSO_WM_UNIT_ID" val="diagram20202574_1*i*2"/>
  <p:tag name="KSO_WM_TEMPLATE_CATEGORY" val="diagram"/>
  <p:tag name="KSO_WM_TEMPLATE_INDEX" val="20202574"/>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3"/>
  <p:tag name="KSO_WM_UNIT_ID" val="diagram20202574_1*i*3"/>
  <p:tag name="KSO_WM_TEMPLATE_CATEGORY" val="diagram"/>
  <p:tag name="KSO_WM_TEMPLATE_INDEX" val="20202574"/>
  <p:tag name="KSO_WM_UNIT_LAYERLEVEL" val="1"/>
  <p:tag name="KSO_WM_TAG_VERSION" val="1.0"/>
  <p:tag name="KSO_WM_BEAUTIFY_FLAG" val="#wm#"/>
</p:tagLst>
</file>

<file path=ppt/tags/tag112.xml><?xml version="1.0" encoding="utf-8"?>
<p:tagLst xmlns:p="http://schemas.openxmlformats.org/presentationml/2006/main">
  <p:tag name="KSO_WM_UNIT_TEXT_PART_ID_V2" val="d-4-1"/>
  <p:tag name="KSO_WM_UNIT_PRESET_TEXT" val="点击此处添加正文，文字是您思想的提炼，为了最终呈现发布的良好效果，请尽量言简意赅的阐述观点；根据需要可酌情增减文字，以便观者可以准确理解您所传达的信息，点击此处添加正文，文字是您思想的提炼，为了最终呈现发布的良好效果，请尽量言简意赅的阐述观点。"/>
  <p:tag name="KSO_WM_UNIT_NOCLEAR" val="0"/>
  <p:tag name="KSO_WM_UNIT_SHOW_EDIT_AREA_INDICATION" val="0"/>
  <p:tag name="KSO_WM_UNIT_VALUE" val="156"/>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1"/>
  <p:tag name="KSO_WM_UNIT_ID" val="diagram20202574_1*f*1"/>
  <p:tag name="KSO_WM_TEMPLATE_CATEGORY" val="diagram"/>
  <p:tag name="KSO_WM_TEMPLATE_INDEX" val="20202574"/>
  <p:tag name="KSO_WM_UNIT_LAYERLEVEL" val="1"/>
  <p:tag name="KSO_WM_TAG_VERSION" val="1.0"/>
  <p:tag name="KSO_WM_BEAUTIFY_FLAG" val="#wm#"/>
</p:tagLst>
</file>

<file path=ppt/tags/tag113.xml><?xml version="1.0" encoding="utf-8"?>
<p:tagLst xmlns:p="http://schemas.openxmlformats.org/presentationml/2006/main">
  <p:tag name="KSO_WM_UNIT_TEXT_PART_ID_V2" val="d-4-1"/>
  <p:tag name="KSO_WM_UNIT_PRESET_TEXT" val="点击此处添加正文，文字是您思想的提炼，为了最终呈现发布的良好效果&#13;请尽量言简意赅的阐述观点；根据需要可酌情增减文字，以便观者可以准确理解您所传达的信息。&#13;即便信息错综复杂，需要用更多的文字来表述，也请您尽可能提炼思想的精髓，恰如其分的表达观点。"/>
  <p:tag name="KSO_WM_UNIT_NOCLEAR" val="1"/>
  <p:tag name="KSO_WM_UNIT_SHOW_EDIT_AREA_INDICATION" val="0"/>
  <p:tag name="KSO_WM_UNIT_VALUE" val="208"/>
  <p:tag name="KSO_WM_UNIT_HIGHLIGHT" val="0"/>
  <p:tag name="KSO_WM_UNIT_COMPATIBLE" val="0"/>
  <p:tag name="KSO_WM_UNIT_DIAGRAM_ISNUMVISUAL" val="0"/>
  <p:tag name="KSO_WM_UNIT_DIAGRAM_IS_NEED_ADD_PATH_ANIM" val="0"/>
  <p:tag name="KSO_WM_UNIT_DIAGRAM_ISREFERUNIT" val="0"/>
  <p:tag name="KSO_WM_UNIT_TYPE" val="h_f"/>
  <p:tag name="KSO_WM_UNIT_INDEX" val="1_1"/>
  <p:tag name="KSO_WM_UNIT_ID" val="diagram20202574_1*h_f*1_1"/>
  <p:tag name="KSO_WM_TEMPLATE_CATEGORY" val="diagram"/>
  <p:tag name="KSO_WM_TEMPLATE_INDEX" val="20202574"/>
  <p:tag name="KSO_WM_UNIT_LAYERLEVEL" val="1_1"/>
  <p:tag name="KSO_WM_TAG_VERSION" val="1.0"/>
  <p:tag name="KSO_WM_BEAUTIFY_FLAG" val="#wm#"/>
</p:tagLst>
</file>

<file path=ppt/tags/tag11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115.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11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1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12.xml><?xml version="1.0" encoding="utf-8"?>
<p:tagLst xmlns:p="http://schemas.openxmlformats.org/presentationml/2006/main">
  <p:tag name="KSO_WM_TAG_VERSION" val="1.0"/>
  <p:tag name="KSO_WM_BEAUTIFY_FLAG" val="#wm#"/>
  <p:tag name="KSO_WM_UNIT_TYPE" val="i"/>
  <p:tag name="KSO_WM_UNIT_ID" val="diagram160384_5*i*10"/>
  <p:tag name="KSO_WM_TEMPLATE_CATEGORY" val="diagram"/>
  <p:tag name="KSO_WM_TEMPLATE_INDEX" val="160384"/>
  <p:tag name="KSO_WM_UNIT_INDEX" val="10"/>
</p:tagLst>
</file>

<file path=ppt/tags/tag120.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12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2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2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2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125.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2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2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2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2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5*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30.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13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3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1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135.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13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1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5*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40.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14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1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145.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4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4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5*m_h_f*1_3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98935_3*l_h_i*1_4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8935_3*l_h_a*1_4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8"/>
  <p:tag name="KSO_WM_UNIT_TEXT_FILL_TYPE" val="1"/>
  <p:tag name="KSO_WM_UNIT_USESOURCEFORMAT_APPLY" val="1"/>
</p:tagLst>
</file>

<file path=ppt/tags/tag15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8935_3*l_h_f*1_4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98935_3*l_h_i*1_4_1"/>
  <p:tag name="KSO_WM_TEMPLATE_CATEGORY" val="diagram"/>
  <p:tag name="KSO_WM_TEMPLATE_INDEX" val="20198935"/>
  <p:tag name="KSO_WM_UNIT_LAYERLEVEL" val="1_1_1"/>
  <p:tag name="KSO_WM_TAG_VERSION" val="1.0"/>
  <p:tag name="KSO_WM_BEAUTIFY_FLAG" val="#wm#"/>
  <p:tag name="KSO_WM_UNIT_LINE_FORE_SCHEMECOLOR_INDEX" val="8"/>
  <p:tag name="KSO_WM_UNIT_LINE_FILL_TYPE" val="2"/>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35_3*l_h_i*1_2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3*l_h_a*1_2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15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3*l_h_f*1_2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35_3*l_h_i*1_2_1"/>
  <p:tag name="KSO_WM_TEMPLATE_CATEGORY" val="diagram"/>
  <p:tag name="KSO_WM_TEMPLATE_INDEX" val="20198935"/>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5_3*l_h_i*1_1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3*l_h_a*1_1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5*m_i*1_7"/>
  <p:tag name="KSO_WM_UNIT_CLEAR" val="1"/>
  <p:tag name="KSO_WM_UNIT_LAYERLEVEL" val="1_1"/>
  <p:tag name="KSO_WM_DIAGRAM_GROUP_CODE" val="m1-1"/>
  <p:tag name="KSO_WM_UNIT_LINE_FORE_SCHEMECOLOR_INDEX" val="7"/>
  <p:tag name="KSO_WM_UNIT_LINE_FILL_TYPE" val="2"/>
</p:tagLst>
</file>

<file path=ppt/tags/tag16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3*l_h_f*1_1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35_3*l_h_i*1_1_1"/>
  <p:tag name="KSO_WM_TEMPLATE_CATEGORY" val="diagram"/>
  <p:tag name="KSO_WM_TEMPLATE_INDEX" val="20198935"/>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62.xml><?xml version="1.0" encoding="utf-8"?>
<p:tagLst xmlns:p="http://schemas.openxmlformats.org/presentationml/2006/main">
  <p:tag name="KSO_WM_SLIDE_ID" val="diagram20198935_3"/>
  <p:tag name="KSO_WM_TEMPLATE_SUBCATEGORY" val="22"/>
  <p:tag name="KSO_WM_TEMPLATE_MASTER_TYPE" val="1"/>
  <p:tag name="KSO_WM_TEMPLATE_COLOR_TYPE" val="1"/>
  <p:tag name="KSO_WM_SLIDE_TYPE" val="text"/>
  <p:tag name="KSO_WM_SLIDE_SUBTYPE" val="diag"/>
  <p:tag name="KSO_WM_SLIDE_ITEM_CNT" val="4"/>
  <p:tag name="KSO_WM_SLIDE_INDEX" val="3"/>
  <p:tag name="KSO_WM_SLIDE_SIZE" val="639.9*344.747"/>
  <p:tag name="KSO_WM_SLIDE_POSITION" val="232.807*97.6265"/>
  <p:tag name="KSO_WM_DIAGRAM_GROUP_CODE" val="l1-1"/>
  <p:tag name="KSO_WM_SLIDE_DIAGTYPE" val="l"/>
  <p:tag name="KSO_WM_TAG_VERSION" val="1.0"/>
  <p:tag name="KSO_WM_BEAUTIFY_FLAG" val="#wm#"/>
  <p:tag name="KSO_WM_TEMPLATE_CATEGORY" val="diagram"/>
  <p:tag name="KSO_WM_TEMPLATE_INDEX" val="20198935"/>
  <p:tag name="KSO_WM_SLIDE_LAYOUT" val="l"/>
  <p:tag name="KSO_WM_SLIDE_LAYOUT_CNT"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35_3*l_h_i*1_2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6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3*l_h_a*1_2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1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3*l_h_f*1_2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35_3*l_h_i*1_2_1"/>
  <p:tag name="KSO_WM_TEMPLATE_CATEGORY" val="diagram"/>
  <p:tag name="KSO_WM_TEMPLATE_INDEX" val="20198935"/>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5_3*l_h_i*1_1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6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3*l_h_a*1_1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6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3*l_h_f*1_1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7.xml><?xml version="1.0" encoding="utf-8"?>
<p:tagLst xmlns:p="http://schemas.openxmlformats.org/presentationml/2006/main">
  <p:tag name="KSO_WM_TAG_VERSION" val="1.0"/>
  <p:tag name="KSO_WM_BEAUTIFY_FLAG" val="#wm#"/>
  <p:tag name="KSO_WM_UNIT_TYPE" val="i"/>
  <p:tag name="KSO_WM_UNIT_ID" val="diagram160384_5*i*19"/>
  <p:tag name="KSO_WM_TEMPLATE_CATEGORY" val="diagram"/>
  <p:tag name="KSO_WM_TEMPLATE_INDEX" val="160384"/>
  <p:tag name="KSO_WM_UNIT_INDEX" val="19"/>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35_3*l_h_i*1_1_1"/>
  <p:tag name="KSO_WM_TEMPLATE_CATEGORY" val="diagram"/>
  <p:tag name="KSO_WM_TEMPLATE_INDEX" val="20198935"/>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7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172.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17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7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177.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17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7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5*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8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182.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8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8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87.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18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8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5*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9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19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192.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19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9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9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19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197.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19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9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UNIT_PLACING_PICTURE_USER_VIEWPORT" val="{&quot;height&quot;:6313,&quot;width&quot;:11997}"/>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5*m_h_f*1_5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0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20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202.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20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0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0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0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207.xml><?xml version="1.0" encoding="utf-8"?>
<p:tagLst xmlns:p="http://schemas.openxmlformats.org/presentationml/2006/main">
  <p:tag name="KSO_WM_UNIT_COLOR_SCHEME_SHAPE_ID" val="65"/>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1"/>
  <p:tag name="KSO_WM_UNIT_ID" val="diagram20196511_3*l_h_i*1_4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08.xml><?xml version="1.0" encoding="utf-8"?>
<p:tagLst xmlns:p="http://schemas.openxmlformats.org/presentationml/2006/main">
  <p:tag name="KSO_WM_UNIT_COLOR_SCHEME_SHAPE_ID" val="6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2"/>
  <p:tag name="KSO_WM_UNIT_ID" val="diagram20196511_3*l_h_i*1_4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09.xml><?xml version="1.0" encoding="utf-8"?>
<p:tagLst xmlns:p="http://schemas.openxmlformats.org/presentationml/2006/main">
  <p:tag name="KSO_WM_UNIT_TEXT_PART_ID_V2" val="d-3-1"/>
  <p:tag name="KSO_WM_UNIT_COLOR_SCHEME_SHAPE_ID" val="48"/>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6511_3*l_h_f*1_4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5*m_i*1_10"/>
  <p:tag name="KSO_WM_UNIT_CLEAR" val="1"/>
  <p:tag name="KSO_WM_UNIT_LAYERLEVEL" val="1_1"/>
  <p:tag name="KSO_WM_DIAGRAM_GROUP_CODE" val="m1-1"/>
  <p:tag name="KSO_WM_UNIT_LINE_FORE_SCHEMECOLOR_INDEX" val="9"/>
  <p:tag name="KSO_WM_UNIT_LINE_FILL_TYPE" val="2"/>
</p:tagLst>
</file>

<file path=ppt/tags/tag210.xml><?xml version="1.0" encoding="utf-8"?>
<p:tagLst xmlns:p="http://schemas.openxmlformats.org/presentationml/2006/main">
  <p:tag name="KSO_WM_UNIT_TEXT_PART_ID_V2" val="c-3-1"/>
  <p:tag name="KSO_WM_UNIT_COLOR_SCHEME_SHAPE_ID" val="49"/>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511_3*l_h_a*1_4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1.xml><?xml version="1.0" encoding="utf-8"?>
<p:tagLst xmlns:p="http://schemas.openxmlformats.org/presentationml/2006/main">
  <p:tag name="KSO_WM_UNIT_COLOR_SCHEME_SHAPE_ID" val="45"/>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20196511_3*l_h_i*1_4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2.xml><?xml version="1.0" encoding="utf-8"?>
<p:tagLst xmlns:p="http://schemas.openxmlformats.org/presentationml/2006/main">
  <p:tag name="KSO_WM_UNIT_COLOR_SCHEME_SHAPE_ID" val="3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6511_3*l_h_i*1_3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3.xml><?xml version="1.0" encoding="utf-8"?>
<p:tagLst xmlns:p="http://schemas.openxmlformats.org/presentationml/2006/main">
  <p:tag name="KSO_WM_UNIT_COLOR_SCHEME_SHAPE_ID" val="3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2"/>
  <p:tag name="KSO_WM_UNIT_ID" val="diagram20196511_3*l_h_i*1_3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4.xml><?xml version="1.0" encoding="utf-8"?>
<p:tagLst xmlns:p="http://schemas.openxmlformats.org/presentationml/2006/main">
  <p:tag name="KSO_WM_UNIT_TEXT_PART_ID_V2" val="d-3-1"/>
  <p:tag name="KSO_WM_UNIT_COLOR_SCHEME_SHAPE_ID" val="38"/>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6511_3*l_h_f*1_3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5.xml><?xml version="1.0" encoding="utf-8"?>
<p:tagLst xmlns:p="http://schemas.openxmlformats.org/presentationml/2006/main">
  <p:tag name="KSO_WM_UNIT_TEXT_PART_ID_V2" val="c-3-1"/>
  <p:tag name="KSO_WM_UNIT_COLOR_SCHEME_SHAPE_ID" val="41"/>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511_3*l_h_a*1_3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6.xml><?xml version="1.0" encoding="utf-8"?>
<p:tagLst xmlns:p="http://schemas.openxmlformats.org/presentationml/2006/main">
  <p:tag name="KSO_WM_UNIT_COLOR_SCHEME_SHAPE_ID" val="3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196511_3*l_h_i*1_3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7.xml><?xml version="1.0" encoding="utf-8"?>
<p:tagLst xmlns:p="http://schemas.openxmlformats.org/presentationml/2006/main">
  <p:tag name="KSO_WM_UNIT_COLOR_SCHEME_SHAPE_ID" val="4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6511_3*l_h_i*1_2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8.xml><?xml version="1.0" encoding="utf-8"?>
<p:tagLst xmlns:p="http://schemas.openxmlformats.org/presentationml/2006/main">
  <p:tag name="KSO_WM_UNIT_COLOR_SCHEME_SHAPE_ID" val="4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2"/>
  <p:tag name="KSO_WM_UNIT_ID" val="diagram20196511_3*l_h_i*1_2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9.xml><?xml version="1.0" encoding="utf-8"?>
<p:tagLst xmlns:p="http://schemas.openxmlformats.org/presentationml/2006/main">
  <p:tag name="KSO_WM_UNIT_TEXT_PART_ID_V2" val="d-3-1"/>
  <p:tag name="KSO_WM_UNIT_COLOR_SCHEME_SHAPE_ID" val="50"/>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1_3*l_h_f*1_2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xml><?xml version="1.0" encoding="utf-8"?>
<p:tagLst xmlns:p="http://schemas.openxmlformats.org/presentationml/2006/main">
  <p:tag name="KSO_WM_TAG_VERSION" val="1.0"/>
  <p:tag name="KSO_WM_BEAUTIFY_FLAG" val="#wm#"/>
  <p:tag name="KSO_WM_UNIT_TYPE" val="i"/>
  <p:tag name="KSO_WM_UNIT_ID" val="diagram160384_5*i*28"/>
  <p:tag name="KSO_WM_TEMPLATE_CATEGORY" val="diagram"/>
  <p:tag name="KSO_WM_TEMPLATE_INDEX" val="160384"/>
  <p:tag name="KSO_WM_UNIT_INDEX" val="28"/>
</p:tagLst>
</file>

<file path=ppt/tags/tag220.xml><?xml version="1.0" encoding="utf-8"?>
<p:tagLst xmlns:p="http://schemas.openxmlformats.org/presentationml/2006/main">
  <p:tag name="KSO_WM_UNIT_TEXT_PART_ID_V2" val="c-3-1"/>
  <p:tag name="KSO_WM_UNIT_COLOR_SCHEME_SHAPE_ID" val="51"/>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3*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1.xml><?xml version="1.0" encoding="utf-8"?>
<p:tagLst xmlns:p="http://schemas.openxmlformats.org/presentationml/2006/main">
  <p:tag name="KSO_WM_UNIT_COLOR_SCHEME_SHAPE_ID" val="4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96511_3*l_h_i*1_2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2.xml><?xml version="1.0" encoding="utf-8"?>
<p:tagLst xmlns:p="http://schemas.openxmlformats.org/presentationml/2006/main">
  <p:tag name="KSO_WM_UNIT_COLOR_SCHEME_SHAPE_ID" val="5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6511_3*l_h_i*1_1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3.xml><?xml version="1.0" encoding="utf-8"?>
<p:tagLst xmlns:p="http://schemas.openxmlformats.org/presentationml/2006/main">
  <p:tag name="KSO_WM_UNIT_COLOR_SCHEME_SHAPE_ID" val="5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3*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4.xml><?xml version="1.0" encoding="utf-8"?>
<p:tagLst xmlns:p="http://schemas.openxmlformats.org/presentationml/2006/main">
  <p:tag name="KSO_WM_UNIT_TEXT_PART_ID_V2" val="d-3-1"/>
  <p:tag name="KSO_WM_UNIT_COLOR_SCHEME_SHAPE_ID" val="59"/>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3*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5.xml><?xml version="1.0" encoding="utf-8"?>
<p:tagLst xmlns:p="http://schemas.openxmlformats.org/presentationml/2006/main">
  <p:tag name="KSO_WM_UNIT_TEXT_PART_ID_V2" val="c-3-1"/>
  <p:tag name="KSO_WM_UNIT_COLOR_SCHEME_SHAPE_ID" val="60"/>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3*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6.xml><?xml version="1.0" encoding="utf-8"?>
<p:tagLst xmlns:p="http://schemas.openxmlformats.org/presentationml/2006/main">
  <p:tag name="KSO_WM_UNIT_COLOR_SCHEME_SHAPE_ID" val="58"/>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96511_3*l_h_i*1_1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7.xml><?xml version="1.0" encoding="utf-8"?>
<p:tagLst xmlns:p="http://schemas.openxmlformats.org/presentationml/2006/main">
  <p:tag name="KSO_WM_SLIDE_COLORSCHEME_VERSION" val="3.2"/>
  <p:tag name="KSO_WM_SLIDE_ID" val="diagram20196511_3"/>
  <p:tag name="KSO_WM_TEMPLATE_SUBCATEGORY" val="22"/>
  <p:tag name="KSO_WM_TEMPLATE_MASTER_TYPE" val="1"/>
  <p:tag name="KSO_WM_TEMPLATE_COLOR_TYPE" val="1"/>
  <p:tag name="KSO_WM_SLIDE_TYPE" val="text"/>
  <p:tag name="KSO_WM_SLIDE_SUBTYPE" val="diag"/>
  <p:tag name="KSO_WM_SLIDE_ITEM_CNT" val="4"/>
  <p:tag name="KSO_WM_SLIDE_INDEX" val="3"/>
  <p:tag name="KSO_WM_SLIDE_SIZE" val="851.35*386.368"/>
  <p:tag name="KSO_WM_SLIDE_POSITION" val="54.325*76.8158"/>
  <p:tag name="KSO_WM_DIAGRAM_GROUP_CODE" val="l1-1"/>
  <p:tag name="KSO_WM_SLIDE_DIAGTYPE" val="l"/>
  <p:tag name="KSO_WM_TAG_VERSION" val="1.0"/>
  <p:tag name="KSO_WM_BEAUTIFY_FLAG" val="#wm#"/>
  <p:tag name="KSO_WM_TEMPLATE_CATEGORY" val="diagram"/>
  <p:tag name="KSO_WM_TEMPLATE_INDEX" val="20196511"/>
  <p:tag name="KSO_WM_SLIDE_LAYOUT" val="l"/>
  <p:tag name="KSO_WM_SLIDE_LAYOUT_CNT" val="1"/>
</p:tagLst>
</file>

<file path=ppt/tags/tag228.xml><?xml version="1.0" encoding="utf-8"?>
<p:tagLst xmlns:p="http://schemas.openxmlformats.org/presentationml/2006/main">
  <p:tag name="KSO_WM_UNIT_COLOR_SCHEME_SHAPE_ID" val="5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6511_3*l_h_i*1_1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72.8,&quot;left&quot;:63.57503937007874,&quot;top&quot;:134.25,&quot;width&quot;:815.2749606299212}"/>
</p:tagLst>
</file>

<file path=ppt/tags/tag229.xml><?xml version="1.0" encoding="utf-8"?>
<p:tagLst xmlns:p="http://schemas.openxmlformats.org/presentationml/2006/main">
  <p:tag name="KSO_WM_UNIT_COLOR_SCHEME_SHAPE_ID" val="5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3*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72.8,&quot;left&quot;:63.57503937007874,&quot;top&quot;:134.25,&quot;width&quot;:815.2749606299212}"/>
</p:tagLst>
</file>

<file path=ppt/tags/tag2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5*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30.xml><?xml version="1.0" encoding="utf-8"?>
<p:tagLst xmlns:p="http://schemas.openxmlformats.org/presentationml/2006/main">
  <p:tag name="KSO_WM_UNIT_TEXT_PART_ID_V2" val="d-3-1"/>
  <p:tag name="KSO_WM_UNIT_COLOR_SCHEME_SHAPE_ID" val="59"/>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3*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72.8,&quot;left&quot;:63.57503937007874,&quot;top&quot;:134.25,&quot;width&quot;:815.2749606299212}"/>
</p:tagLst>
</file>

<file path=ppt/tags/tag231.xml><?xml version="1.0" encoding="utf-8"?>
<p:tagLst xmlns:p="http://schemas.openxmlformats.org/presentationml/2006/main">
  <p:tag name="KSO_WM_UNIT_TEXT_PART_ID_V2" val="c-3-1"/>
  <p:tag name="KSO_WM_UNIT_COLOR_SCHEME_SHAPE_ID" val="60"/>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3*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72.8,&quot;left&quot;:63.57503937007874,&quot;top&quot;:134.25,&quot;width&quot;:815.2749606299212}"/>
</p:tagLst>
</file>

<file path=ppt/tags/tag232.xml><?xml version="1.0" encoding="utf-8"?>
<p:tagLst xmlns:p="http://schemas.openxmlformats.org/presentationml/2006/main">
  <p:tag name="KSO_WM_UNIT_COLOR_SCHEME_SHAPE_ID" val="58"/>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96511_3*l_h_i*1_1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72.8,&quot;left&quot;:63.57503937007874,&quot;top&quot;:134.25,&quot;width&quot;:815.2749606299212}"/>
</p:tagLst>
</file>

<file path=ppt/tags/tag2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234.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23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3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2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239.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5*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4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4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2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244.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24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4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249.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5*m_h_f*1_2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25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5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5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25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254.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25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25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259.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5*m_i*1_13"/>
  <p:tag name="KSO_WM_UNIT_CLEAR" val="1"/>
  <p:tag name="KSO_WM_UNIT_LAYERLEVEL" val="1_1"/>
  <p:tag name="KSO_WM_DIAGRAM_GROUP_CODE" val="m1-1"/>
  <p:tag name="KSO_WM_UNIT_LINE_FORE_SCHEMECOLOR_INDEX" val="6"/>
  <p:tag name="KSO_WM_UNIT_LINE_FILL_TYPE" val="2"/>
</p:tagLst>
</file>

<file path=ppt/tags/tag26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6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6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26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264.xml><?xml version="1.0" encoding="utf-8"?>
<p:tagLst xmlns:p="http://schemas.openxmlformats.org/presentationml/2006/main">
  <p:tag name="KSO_WM_UNIT_COLOR_SCHEME_SHAPE_ID" val="65"/>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2"/>
  <p:tag name="KSO_WM_UNIT_ID" val="diagram20196511_4*l_h_i*1_4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5.xml><?xml version="1.0" encoding="utf-8"?>
<p:tagLst xmlns:p="http://schemas.openxmlformats.org/presentationml/2006/main">
  <p:tag name="KSO_WM_UNIT_COLOR_SCHEME_SHAPE_ID" val="6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3"/>
  <p:tag name="KSO_WM_UNIT_ID" val="diagram20196511_4*l_h_i*1_4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6.xml><?xml version="1.0" encoding="utf-8"?>
<p:tagLst xmlns:p="http://schemas.openxmlformats.org/presentationml/2006/main">
  <p:tag name="KSO_WM_UNIT_TEXT_PART_ID_V2" val="d-3-1"/>
  <p:tag name="KSO_WM_UNIT_COLOR_SCHEME_SHAPE_ID" val="4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6511_4*l_h_f*1_4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7.xml><?xml version="1.0" encoding="utf-8"?>
<p:tagLst xmlns:p="http://schemas.openxmlformats.org/presentationml/2006/main">
  <p:tag name="KSO_WM_UNIT_TEXT_PART_ID_V2" val="c-3-1"/>
  <p:tag name="KSO_WM_UNIT_COLOR_SCHEME_SHAPE_ID" val="49"/>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511_4*l_h_a*1_4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8.xml><?xml version="1.0" encoding="utf-8"?>
<p:tagLst xmlns:p="http://schemas.openxmlformats.org/presentationml/2006/main">
  <p:tag name="KSO_WM_UNIT_COLOR_SCHEME_SHAPE_ID" val="4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96511_4*l_h_i*1_4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9.xml><?xml version="1.0" encoding="utf-8"?>
<p:tagLst xmlns:p="http://schemas.openxmlformats.org/presentationml/2006/main">
  <p:tag name="KSO_WM_UNIT_COLOR_SCHEME_SHAPE_ID" val="3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2"/>
  <p:tag name="KSO_WM_UNIT_ID" val="diagram20196511_4*l_h_i*1_3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xml><?xml version="1.0" encoding="utf-8"?>
<p:tagLst xmlns:p="http://schemas.openxmlformats.org/presentationml/2006/main">
  <p:tag name="KSO_WM_TAG_VERSION" val="1.0"/>
  <p:tag name="KSO_WM_BEAUTIFY_FLAG" val="#wm#"/>
  <p:tag name="KSO_WM_UNIT_TYPE" val="i"/>
  <p:tag name="KSO_WM_UNIT_ID" val="diagram160384_5*i*37"/>
  <p:tag name="KSO_WM_TEMPLATE_CATEGORY" val="diagram"/>
  <p:tag name="KSO_WM_TEMPLATE_INDEX" val="160384"/>
  <p:tag name="KSO_WM_UNIT_INDEX" val="37"/>
</p:tagLst>
</file>

<file path=ppt/tags/tag270.xml><?xml version="1.0" encoding="utf-8"?>
<p:tagLst xmlns:p="http://schemas.openxmlformats.org/presentationml/2006/main">
  <p:tag name="KSO_WM_UNIT_COLOR_SCHEME_SHAPE_ID" val="3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3"/>
  <p:tag name="KSO_WM_UNIT_ID" val="diagram20196511_4*l_h_i*1_3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1.xml><?xml version="1.0" encoding="utf-8"?>
<p:tagLst xmlns:p="http://schemas.openxmlformats.org/presentationml/2006/main">
  <p:tag name="KSO_WM_UNIT_TEXT_PART_ID_V2" val="d-3-1"/>
  <p:tag name="KSO_WM_UNIT_COLOR_SCHEME_SHAPE_ID" val="3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6511_4*l_h_f*1_3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2.xml><?xml version="1.0" encoding="utf-8"?>
<p:tagLst xmlns:p="http://schemas.openxmlformats.org/presentationml/2006/main">
  <p:tag name="KSO_WM_UNIT_TEXT_PART_ID_V2" val="c-3-1"/>
  <p:tag name="KSO_WM_UNIT_COLOR_SCHEME_SHAPE_ID" val="41"/>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511_4*l_h_a*1_3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3.xml><?xml version="1.0" encoding="utf-8"?>
<p:tagLst xmlns:p="http://schemas.openxmlformats.org/presentationml/2006/main">
  <p:tag name="KSO_WM_UNIT_COLOR_SCHEME_SHAPE_ID" val="3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96511_4*l_h_i*1_3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4.xml><?xml version="1.0" encoding="utf-8"?>
<p:tagLst xmlns:p="http://schemas.openxmlformats.org/presentationml/2006/main">
  <p:tag name="KSO_WM_UNIT_COLOR_SCHEME_SHAPE_ID" val="4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2"/>
  <p:tag name="KSO_WM_UNIT_ID" val="diagram20196511_4*l_h_i*1_2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5.xml><?xml version="1.0" encoding="utf-8"?>
<p:tagLst xmlns:p="http://schemas.openxmlformats.org/presentationml/2006/main">
  <p:tag name="KSO_WM_UNIT_COLOR_SCHEME_SHAPE_ID" val="4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3"/>
  <p:tag name="KSO_WM_UNIT_ID" val="diagram20196511_4*l_h_i*1_2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6.xml><?xml version="1.0" encoding="utf-8"?>
<p:tagLst xmlns:p="http://schemas.openxmlformats.org/presentationml/2006/main">
  <p:tag name="KSO_WM_UNIT_TEXT_PART_ID_V2" val="d-3-1"/>
  <p:tag name="KSO_WM_UNIT_COLOR_SCHEME_SHAPE_ID" val="50"/>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1_4*l_h_f*1_2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7.xml><?xml version="1.0" encoding="utf-8"?>
<p:tagLst xmlns:p="http://schemas.openxmlformats.org/presentationml/2006/main">
  <p:tag name="KSO_WM_UNIT_TEXT_PART_ID_V2" val="c-3-1"/>
  <p:tag name="KSO_WM_UNIT_COLOR_SCHEME_SHAPE_ID" val="51"/>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4*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8.xml><?xml version="1.0" encoding="utf-8"?>
<p:tagLst xmlns:p="http://schemas.openxmlformats.org/presentationml/2006/main">
  <p:tag name="KSO_WM_UNIT_COLOR_SCHEME_SHAPE_ID" val="4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96511_4*l_h_i*1_2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9.xml><?xml version="1.0" encoding="utf-8"?>
<p:tagLst xmlns:p="http://schemas.openxmlformats.org/presentationml/2006/main">
  <p:tag name="KSO_WM_UNIT_COLOR_SCHEME_SHAPE_ID" val="5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2"/>
  <p:tag name="KSO_WM_UNIT_ID" val="diagram20196511_4*l_h_i*1_1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5*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80.xml><?xml version="1.0" encoding="utf-8"?>
<p:tagLst xmlns:p="http://schemas.openxmlformats.org/presentationml/2006/main">
  <p:tag name="KSO_WM_UNIT_COLOR_SCHEME_SHAPE_ID" val="5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3"/>
  <p:tag name="KSO_WM_UNIT_ID" val="diagram20196511_4*l_h_i*1_1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1.xml><?xml version="1.0" encoding="utf-8"?>
<p:tagLst xmlns:p="http://schemas.openxmlformats.org/presentationml/2006/main">
  <p:tag name="KSO_WM_UNIT_TEXT_PART_ID_V2" val="d-3-1"/>
  <p:tag name="KSO_WM_UNIT_COLOR_SCHEME_SHAPE_ID" val="59"/>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4*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2.xml><?xml version="1.0" encoding="utf-8"?>
<p:tagLst xmlns:p="http://schemas.openxmlformats.org/presentationml/2006/main">
  <p:tag name="KSO_WM_UNIT_TEXT_PART_ID_V2" val="c-3-1"/>
  <p:tag name="KSO_WM_UNIT_COLOR_SCHEME_SHAPE_ID" val="60"/>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4*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3.xml><?xml version="1.0" encoding="utf-8"?>
<p:tagLst xmlns:p="http://schemas.openxmlformats.org/presentationml/2006/main">
  <p:tag name="KSO_WM_UNIT_COLOR_SCHEME_SHAPE_ID" val="58"/>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96511_4*l_h_i*1_1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4.xml><?xml version="1.0" encoding="utf-8"?>
<p:tagLst xmlns:p="http://schemas.openxmlformats.org/presentationml/2006/main">
  <p:tag name="KSO_WM_UNIT_COLOR_SCHEME_SHAPE_ID" val="65"/>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5_2"/>
  <p:tag name="KSO_WM_UNIT_ID" val="diagram20196511_4*l_h_i*1_5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5.xml><?xml version="1.0" encoding="utf-8"?>
<p:tagLst xmlns:p="http://schemas.openxmlformats.org/presentationml/2006/main">
  <p:tag name="KSO_WM_UNIT_COLOR_SCHEME_SHAPE_ID" val="6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5_3"/>
  <p:tag name="KSO_WM_UNIT_ID" val="diagram20196511_4*l_h_i*1_5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6.xml><?xml version="1.0" encoding="utf-8"?>
<p:tagLst xmlns:p="http://schemas.openxmlformats.org/presentationml/2006/main">
  <p:tag name="KSO_WM_UNIT_TEXT_PART_ID_V2" val="d-3-1"/>
  <p:tag name="KSO_WM_UNIT_COLOR_SCHEME_SHAPE_ID" val="4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96511_4*l_h_f*1_5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7.xml><?xml version="1.0" encoding="utf-8"?>
<p:tagLst xmlns:p="http://schemas.openxmlformats.org/presentationml/2006/main">
  <p:tag name="KSO_WM_UNIT_TEXT_PART_ID_V2" val="c-3-1"/>
  <p:tag name="KSO_WM_UNIT_COLOR_SCHEME_SHAPE_ID" val="49"/>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96511_4*l_h_a*1_5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8.xml><?xml version="1.0" encoding="utf-8"?>
<p:tagLst xmlns:p="http://schemas.openxmlformats.org/presentationml/2006/main">
  <p:tag name="KSO_WM_UNIT_COLOR_SCHEME_SHAPE_ID" val="4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196511_4*l_h_i*1_5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9.xml><?xml version="1.0" encoding="utf-8"?>
<p:tagLst xmlns:p="http://schemas.openxmlformats.org/presentationml/2006/main">
  <p:tag name="KSO_WM_SLIDE_COLORSCHEME_VERSION" val="3.2"/>
  <p:tag name="KSO_WM_SLIDE_ID" val="diagram20196511_3"/>
  <p:tag name="KSO_WM_TEMPLATE_SUBCATEGORY" val="22"/>
  <p:tag name="KSO_WM_TEMPLATE_MASTER_TYPE" val="1"/>
  <p:tag name="KSO_WM_TEMPLATE_COLOR_TYPE" val="1"/>
  <p:tag name="KSO_WM_SLIDE_TYPE" val="text"/>
  <p:tag name="KSO_WM_SLIDE_SUBTYPE" val="diag"/>
  <p:tag name="KSO_WM_SLIDE_ITEM_CNT" val="5"/>
  <p:tag name="KSO_WM_SLIDE_INDEX" val="3"/>
  <p:tag name="KSO_WM_SLIDE_SIZE" val="851.35*386.368"/>
  <p:tag name="KSO_WM_SLIDE_POSITION" val="54.325*76.8158"/>
  <p:tag name="KSO_WM_DIAGRAM_GROUP_CODE" val="l1-1"/>
  <p:tag name="KSO_WM_SLIDE_DIAGTYPE" val="l"/>
  <p:tag name="KSO_WM_TAG_VERSION" val="1.0"/>
  <p:tag name="KSO_WM_BEAUTIFY_FLAG" val="#wm#"/>
  <p:tag name="KSO_WM_TEMPLATE_CATEGORY" val="diagram"/>
  <p:tag name="KSO_WM_TEMPLATE_INDEX" val="20196511"/>
  <p:tag name="KSO_WM_SLIDE_LAYOUT" val="l"/>
  <p:tag name="KSO_WM_SLIDE_LAYOUT_CNT" val="1"/>
</p:tagLst>
</file>

<file path=ppt/tags/tag2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5*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90.xml><?xml version="1.0" encoding="utf-8"?>
<p:tagLst xmlns:p="http://schemas.openxmlformats.org/presentationml/2006/main">
  <p:tag name="KSO_WM_TAG_VERSION" val="1.0"/>
  <p:tag name="KSO_WM_BEAUTIFY_FLAG" val="#wm#"/>
  <p:tag name="KSO_WM_UNIT_TYPE" val="i"/>
  <p:tag name="KSO_WM_UNIT_ID" val="diagram160378_2*i*1"/>
  <p:tag name="KSO_WM_TEMPLATE_CATEGORY" val="diagram"/>
  <p:tag name="KSO_WM_TEMPLATE_INDEX" val="160378"/>
  <p:tag name="KSO_WM_UNIT_INDEX" val="1"/>
  <p:tag name="KSO_WM_DIAGRAM_VIRTUALLY_FRAME" val="{&quot;height&quot;:355.66992125984245,&quot;left&quot;:59.77330708661417,&quot;top&quot;:113.45645669291339,&quot;width&quot;:817.8334645669291}"/>
</p:tagLst>
</file>

<file path=ppt/tags/tag291.xml><?xml version="1.0" encoding="utf-8"?>
<p:tagLst xmlns:p="http://schemas.openxmlformats.org/presentationml/2006/main">
  <p:tag name="KSO_WM_TEMPLATE_CATEGORY" val="diagram"/>
  <p:tag name="KSO_WM_TEMPLATE_INDEX" val="160378"/>
  <p:tag name="KSO_WM_UNIT_TYPE" val="l_i"/>
  <p:tag name="KSO_WM_UNIT_INDEX" val="1_1"/>
  <p:tag name="KSO_WM_UNIT_ID" val="diagram160378_2*l_i*1_1"/>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2.xml><?xml version="1.0" encoding="utf-8"?>
<p:tagLst xmlns:p="http://schemas.openxmlformats.org/presentationml/2006/main">
  <p:tag name="KSO_WM_TEMPLATE_CATEGORY" val="diagram"/>
  <p:tag name="KSO_WM_TEMPLATE_INDEX" val="160378"/>
  <p:tag name="KSO_WM_UNIT_TYPE" val="l_i"/>
  <p:tag name="KSO_WM_UNIT_INDEX" val="1_2"/>
  <p:tag name="KSO_WM_UNIT_ID" val="diagram160378_2*l_i*1_2"/>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5"/>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3.xml><?xml version="1.0" encoding="utf-8"?>
<p:tagLst xmlns:p="http://schemas.openxmlformats.org/presentationml/2006/main">
  <p:tag name="KSO_WM_TEMPLATE_CATEGORY" val="diagram"/>
  <p:tag name="KSO_WM_TEMPLATE_INDEX" val="160378"/>
  <p:tag name="KSO_WM_UNIT_TYPE" val="l_i"/>
  <p:tag name="KSO_WM_UNIT_INDEX" val="1_3"/>
  <p:tag name="KSO_WM_UNIT_ID" val="diagram160378_2*l_i*1_3"/>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4.xml><?xml version="1.0" encoding="utf-8"?>
<p:tagLst xmlns:p="http://schemas.openxmlformats.org/presentationml/2006/main">
  <p:tag name="KSO_WM_TEMPLATE_CATEGORY" val="diagram"/>
  <p:tag name="KSO_WM_TEMPLATE_INDEX" val="160378"/>
  <p:tag name="KSO_WM_UNIT_TYPE" val="l_i"/>
  <p:tag name="KSO_WM_UNIT_INDEX" val="1_4"/>
  <p:tag name="KSO_WM_UNIT_ID" val="diagram160378_2*l_i*1_4"/>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5.xml><?xml version="1.0" encoding="utf-8"?>
<p:tagLst xmlns:p="http://schemas.openxmlformats.org/presentationml/2006/main">
  <p:tag name="KSO_WM_TEMPLATE_CATEGORY" val="diagram"/>
  <p:tag name="KSO_WM_TEMPLATE_INDEX" val="160378"/>
  <p:tag name="KSO_WM_UNIT_TYPE" val="l_h_f"/>
  <p:tag name="KSO_WM_UNIT_INDEX" val="1_1_1"/>
  <p:tag name="KSO_WM_UNIT_ID" val="diagram160378_2*l_h_f*1_1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6.xml><?xml version="1.0" encoding="utf-8"?>
<p:tagLst xmlns:p="http://schemas.openxmlformats.org/presentationml/2006/main">
  <p:tag name="KSO_WM_TAG_VERSION" val="1.0"/>
  <p:tag name="KSO_WM_BEAUTIFY_FLAG" val="#wm#"/>
  <p:tag name="KSO_WM_UNIT_TYPE" val="i"/>
  <p:tag name="KSO_WM_UNIT_ID" val="diagram160378_2*i*12"/>
  <p:tag name="KSO_WM_TEMPLATE_CATEGORY" val="diagram"/>
  <p:tag name="KSO_WM_TEMPLATE_INDEX" val="160378"/>
  <p:tag name="KSO_WM_UNIT_INDEX" val="12"/>
  <p:tag name="KSO_WM_DIAGRAM_VIRTUALLY_FRAME" val="{&quot;height&quot;:355.66992125984245,&quot;left&quot;:59.77330708661417,&quot;top&quot;:113.45645669291339,&quot;width&quot;:817.8334645669291}"/>
</p:tagLst>
</file>

<file path=ppt/tags/tag297.xml><?xml version="1.0" encoding="utf-8"?>
<p:tagLst xmlns:p="http://schemas.openxmlformats.org/presentationml/2006/main">
  <p:tag name="KSO_WM_TEMPLATE_CATEGORY" val="diagram"/>
  <p:tag name="KSO_WM_TEMPLATE_INDEX" val="160378"/>
  <p:tag name="KSO_WM_UNIT_TYPE" val="l_i"/>
  <p:tag name="KSO_WM_UNIT_INDEX" val="1_5"/>
  <p:tag name="KSO_WM_UNIT_ID" val="diagram160378_2*l_i*1_5"/>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8.xml><?xml version="1.0" encoding="utf-8"?>
<p:tagLst xmlns:p="http://schemas.openxmlformats.org/presentationml/2006/main">
  <p:tag name="KSO_WM_TEMPLATE_CATEGORY" val="diagram"/>
  <p:tag name="KSO_WM_TEMPLATE_INDEX" val="160378"/>
  <p:tag name="KSO_WM_UNIT_TYPE" val="l_i"/>
  <p:tag name="KSO_WM_UNIT_INDEX" val="1_6"/>
  <p:tag name="KSO_WM_UNIT_ID" val="diagram160378_2*l_i*1_6"/>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6"/>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9.xml><?xml version="1.0" encoding="utf-8"?>
<p:tagLst xmlns:p="http://schemas.openxmlformats.org/presentationml/2006/main">
  <p:tag name="KSO_WM_TEMPLATE_CATEGORY" val="diagram"/>
  <p:tag name="KSO_WM_TEMPLATE_INDEX" val="160378"/>
  <p:tag name="KSO_WM_UNIT_TYPE" val="l_i"/>
  <p:tag name="KSO_WM_UNIT_INDEX" val="1_7"/>
  <p:tag name="KSO_WM_UNIT_ID" val="diagram160378_2*l_i*1_7"/>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5*m_h_f*1_4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300.xml><?xml version="1.0" encoding="utf-8"?>
<p:tagLst xmlns:p="http://schemas.openxmlformats.org/presentationml/2006/main">
  <p:tag name="KSO_WM_TEMPLATE_CATEGORY" val="diagram"/>
  <p:tag name="KSO_WM_TEMPLATE_INDEX" val="160378"/>
  <p:tag name="KSO_WM_UNIT_TYPE" val="l_i"/>
  <p:tag name="KSO_WM_UNIT_INDEX" val="1_8"/>
  <p:tag name="KSO_WM_UNIT_ID" val="diagram160378_2*l_i*1_8"/>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1.xml><?xml version="1.0" encoding="utf-8"?>
<p:tagLst xmlns:p="http://schemas.openxmlformats.org/presentationml/2006/main">
  <p:tag name="KSO_WM_TEMPLATE_CATEGORY" val="diagram"/>
  <p:tag name="KSO_WM_TEMPLATE_INDEX" val="160378"/>
  <p:tag name="KSO_WM_UNIT_TYPE" val="l_h_f"/>
  <p:tag name="KSO_WM_UNIT_INDEX" val="1_2_1"/>
  <p:tag name="KSO_WM_UNIT_ID" val="diagram160378_2*l_h_f*1_2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2.xml><?xml version="1.0" encoding="utf-8"?>
<p:tagLst xmlns:p="http://schemas.openxmlformats.org/presentationml/2006/main">
  <p:tag name="KSO_WM_TAG_VERSION" val="1.0"/>
  <p:tag name="KSO_WM_BEAUTIFY_FLAG" val="#wm#"/>
  <p:tag name="KSO_WM_UNIT_TYPE" val="i"/>
  <p:tag name="KSO_WM_UNIT_ID" val="diagram160378_2*i*23"/>
  <p:tag name="KSO_WM_TEMPLATE_CATEGORY" val="diagram"/>
  <p:tag name="KSO_WM_TEMPLATE_INDEX" val="160378"/>
  <p:tag name="KSO_WM_UNIT_INDEX" val="23"/>
  <p:tag name="KSO_WM_DIAGRAM_VIRTUALLY_FRAME" val="{&quot;height&quot;:355.66992125984245,&quot;left&quot;:59.77330708661417,&quot;top&quot;:113.45645669291339,&quot;width&quot;:817.8334645669291}"/>
</p:tagLst>
</file>

<file path=ppt/tags/tag303.xml><?xml version="1.0" encoding="utf-8"?>
<p:tagLst xmlns:p="http://schemas.openxmlformats.org/presentationml/2006/main">
  <p:tag name="KSO_WM_TEMPLATE_CATEGORY" val="diagram"/>
  <p:tag name="KSO_WM_TEMPLATE_INDEX" val="160378"/>
  <p:tag name="KSO_WM_UNIT_TYPE" val="l_i"/>
  <p:tag name="KSO_WM_UNIT_INDEX" val="1_9"/>
  <p:tag name="KSO_WM_UNIT_ID" val="diagram160378_2*l_i*1_9"/>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4.xml><?xml version="1.0" encoding="utf-8"?>
<p:tagLst xmlns:p="http://schemas.openxmlformats.org/presentationml/2006/main">
  <p:tag name="KSO_WM_TEMPLATE_CATEGORY" val="diagram"/>
  <p:tag name="KSO_WM_TEMPLATE_INDEX" val="160378"/>
  <p:tag name="KSO_WM_UNIT_TYPE" val="l_i"/>
  <p:tag name="KSO_WM_UNIT_INDEX" val="1_10"/>
  <p:tag name="KSO_WM_UNIT_ID" val="diagram160378_2*l_i*1_10"/>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7"/>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5.xml><?xml version="1.0" encoding="utf-8"?>
<p:tagLst xmlns:p="http://schemas.openxmlformats.org/presentationml/2006/main">
  <p:tag name="KSO_WM_TEMPLATE_CATEGORY" val="diagram"/>
  <p:tag name="KSO_WM_TEMPLATE_INDEX" val="160378"/>
  <p:tag name="KSO_WM_UNIT_TYPE" val="l_i"/>
  <p:tag name="KSO_WM_UNIT_INDEX" val="1_11"/>
  <p:tag name="KSO_WM_UNIT_ID" val="diagram160378_2*l_i*1_11"/>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6.xml><?xml version="1.0" encoding="utf-8"?>
<p:tagLst xmlns:p="http://schemas.openxmlformats.org/presentationml/2006/main">
  <p:tag name="KSO_WM_TEMPLATE_CATEGORY" val="diagram"/>
  <p:tag name="KSO_WM_TEMPLATE_INDEX" val="160378"/>
  <p:tag name="KSO_WM_UNIT_TYPE" val="l_i"/>
  <p:tag name="KSO_WM_UNIT_INDEX" val="1_12"/>
  <p:tag name="KSO_WM_UNIT_ID" val="diagram160378_2*l_i*1_12"/>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7.xml><?xml version="1.0" encoding="utf-8"?>
<p:tagLst xmlns:p="http://schemas.openxmlformats.org/presentationml/2006/main">
  <p:tag name="KSO_WM_TEMPLATE_CATEGORY" val="diagram"/>
  <p:tag name="KSO_WM_TEMPLATE_INDEX" val="160378"/>
  <p:tag name="KSO_WM_UNIT_TYPE" val="l_h_f"/>
  <p:tag name="KSO_WM_UNIT_INDEX" val="1_3_1"/>
  <p:tag name="KSO_WM_UNIT_ID" val="diagram160378_2*l_h_f*1_3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8.xml><?xml version="1.0" encoding="utf-8"?>
<p:tagLst xmlns:p="http://schemas.openxmlformats.org/presentationml/2006/main">
  <p:tag name="KSO_WM_TAG_VERSION" val="1.0"/>
  <p:tag name="KSO_WM_BEAUTIFY_FLAG" val="#wm#"/>
  <p:tag name="KSO_WM_UNIT_TYPE" val="i"/>
  <p:tag name="KSO_WM_UNIT_ID" val="diagram160378_2*i*34"/>
  <p:tag name="KSO_WM_TEMPLATE_CATEGORY" val="diagram"/>
  <p:tag name="KSO_WM_TEMPLATE_INDEX" val="160378"/>
  <p:tag name="KSO_WM_UNIT_INDEX" val="34"/>
  <p:tag name="KSO_WM_DIAGRAM_VIRTUALLY_FRAME" val="{&quot;height&quot;:355.66992125984245,&quot;left&quot;:59.77330708661417,&quot;top&quot;:113.45645669291339,&quot;width&quot;:817.8334645669291}"/>
</p:tagLst>
</file>

<file path=ppt/tags/tag309.xml><?xml version="1.0" encoding="utf-8"?>
<p:tagLst xmlns:p="http://schemas.openxmlformats.org/presentationml/2006/main">
  <p:tag name="KSO_WM_TEMPLATE_CATEGORY" val="diagram"/>
  <p:tag name="KSO_WM_TEMPLATE_INDEX" val="160378"/>
  <p:tag name="KSO_WM_UNIT_TYPE" val="l_i"/>
  <p:tag name="KSO_WM_UNIT_INDEX" val="1_13"/>
  <p:tag name="KSO_WM_UNIT_ID" val="diagram160378_2*l_i*1_13"/>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5*m_i*1_16"/>
  <p:tag name="KSO_WM_UNIT_CLEAR" val="1"/>
  <p:tag name="KSO_WM_UNIT_LAYERLEVEL" val="1_1"/>
  <p:tag name="KSO_WM_DIAGRAM_GROUP_CODE" val="m1-1"/>
  <p:tag name="KSO_WM_UNIT_LINE_FORE_SCHEMECOLOR_INDEX" val="8"/>
  <p:tag name="KSO_WM_UNIT_LINE_FILL_TYPE" val="2"/>
</p:tagLst>
</file>

<file path=ppt/tags/tag310.xml><?xml version="1.0" encoding="utf-8"?>
<p:tagLst xmlns:p="http://schemas.openxmlformats.org/presentationml/2006/main">
  <p:tag name="KSO_WM_TEMPLATE_CATEGORY" val="diagram"/>
  <p:tag name="KSO_WM_TEMPLATE_INDEX" val="160378"/>
  <p:tag name="KSO_WM_UNIT_TYPE" val="l_i"/>
  <p:tag name="KSO_WM_UNIT_INDEX" val="1_14"/>
  <p:tag name="KSO_WM_UNIT_ID" val="diagram160378_2*l_i*1_14"/>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8"/>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1.xml><?xml version="1.0" encoding="utf-8"?>
<p:tagLst xmlns:p="http://schemas.openxmlformats.org/presentationml/2006/main">
  <p:tag name="KSO_WM_TEMPLATE_CATEGORY" val="diagram"/>
  <p:tag name="KSO_WM_TEMPLATE_INDEX" val="160378"/>
  <p:tag name="KSO_WM_UNIT_TYPE" val="l_i"/>
  <p:tag name="KSO_WM_UNIT_INDEX" val="1_15"/>
  <p:tag name="KSO_WM_UNIT_ID" val="diagram160378_2*l_i*1_15"/>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2.xml><?xml version="1.0" encoding="utf-8"?>
<p:tagLst xmlns:p="http://schemas.openxmlformats.org/presentationml/2006/main">
  <p:tag name="KSO_WM_TEMPLATE_CATEGORY" val="diagram"/>
  <p:tag name="KSO_WM_TEMPLATE_INDEX" val="160378"/>
  <p:tag name="KSO_WM_UNIT_TYPE" val="l_i"/>
  <p:tag name="KSO_WM_UNIT_INDEX" val="1_16"/>
  <p:tag name="KSO_WM_UNIT_ID" val="diagram160378_2*l_i*1_16"/>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3.xml><?xml version="1.0" encoding="utf-8"?>
<p:tagLst xmlns:p="http://schemas.openxmlformats.org/presentationml/2006/main">
  <p:tag name="KSO_WM_TEMPLATE_CATEGORY" val="diagram"/>
  <p:tag name="KSO_WM_TEMPLATE_INDEX" val="160378"/>
  <p:tag name="KSO_WM_UNIT_TYPE" val="l_h_f"/>
  <p:tag name="KSO_WM_UNIT_INDEX" val="1_4_1"/>
  <p:tag name="KSO_WM_UNIT_ID" val="diagram160378_2*l_h_f*1_4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4.xml><?xml version="1.0" encoding="utf-8"?>
<p:tagLst xmlns:p="http://schemas.openxmlformats.org/presentationml/2006/main">
  <p:tag name="KSO_WM_TAG_VERSION" val="1.0"/>
  <p:tag name="KSO_WM_BEAUTIFY_FLAG" val="#wm#"/>
  <p:tag name="KSO_WM_UNIT_TYPE" val="i"/>
  <p:tag name="KSO_WM_UNIT_ID" val="diagram160378_2*i*45"/>
  <p:tag name="KSO_WM_TEMPLATE_CATEGORY" val="diagram"/>
  <p:tag name="KSO_WM_TEMPLATE_INDEX" val="160378"/>
  <p:tag name="KSO_WM_UNIT_INDEX" val="45"/>
  <p:tag name="KSO_WM_DIAGRAM_VIRTUALLY_FRAME" val="{&quot;height&quot;:355.66992125984245,&quot;left&quot;:59.77330708661417,&quot;top&quot;:113.45645669291339,&quot;width&quot;:817.8334645669291}"/>
</p:tagLst>
</file>

<file path=ppt/tags/tag315.xml><?xml version="1.0" encoding="utf-8"?>
<p:tagLst xmlns:p="http://schemas.openxmlformats.org/presentationml/2006/main">
  <p:tag name="KSO_WM_TEMPLATE_CATEGORY" val="diagram"/>
  <p:tag name="KSO_WM_TEMPLATE_INDEX" val="160378"/>
  <p:tag name="KSO_WM_UNIT_TYPE" val="l_i"/>
  <p:tag name="KSO_WM_UNIT_INDEX" val="1_17"/>
  <p:tag name="KSO_WM_UNIT_ID" val="diagram160378_2*l_i*1_17"/>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6.xml><?xml version="1.0" encoding="utf-8"?>
<p:tagLst xmlns:p="http://schemas.openxmlformats.org/presentationml/2006/main">
  <p:tag name="KSO_WM_TEMPLATE_CATEGORY" val="diagram"/>
  <p:tag name="KSO_WM_TEMPLATE_INDEX" val="160378"/>
  <p:tag name="KSO_WM_UNIT_TYPE" val="l_i"/>
  <p:tag name="KSO_WM_UNIT_INDEX" val="1_18"/>
  <p:tag name="KSO_WM_UNIT_ID" val="diagram160378_2*l_i*1_18"/>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9"/>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7.xml><?xml version="1.0" encoding="utf-8"?>
<p:tagLst xmlns:p="http://schemas.openxmlformats.org/presentationml/2006/main">
  <p:tag name="KSO_WM_TEMPLATE_CATEGORY" val="diagram"/>
  <p:tag name="KSO_WM_TEMPLATE_INDEX" val="160378"/>
  <p:tag name="KSO_WM_UNIT_TYPE" val="l_i"/>
  <p:tag name="KSO_WM_UNIT_INDEX" val="1_19"/>
  <p:tag name="KSO_WM_UNIT_ID" val="diagram160378_2*l_i*1_19"/>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8.xml><?xml version="1.0" encoding="utf-8"?>
<p:tagLst xmlns:p="http://schemas.openxmlformats.org/presentationml/2006/main">
  <p:tag name="KSO_WM_TEMPLATE_CATEGORY" val="diagram"/>
  <p:tag name="KSO_WM_TEMPLATE_INDEX" val="160378"/>
  <p:tag name="KSO_WM_UNIT_TYPE" val="l_i"/>
  <p:tag name="KSO_WM_UNIT_INDEX" val="1_20"/>
  <p:tag name="KSO_WM_UNIT_ID" val="diagram160378_2*l_i*1_20"/>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9.xml><?xml version="1.0" encoding="utf-8"?>
<p:tagLst xmlns:p="http://schemas.openxmlformats.org/presentationml/2006/main">
  <p:tag name="KSO_WM_TEMPLATE_CATEGORY" val="diagram"/>
  <p:tag name="KSO_WM_TEMPLATE_INDEX" val="160378"/>
  <p:tag name="KSO_WM_UNIT_TYPE" val="l_h_f"/>
  <p:tag name="KSO_WM_UNIT_INDEX" val="1_5_1"/>
  <p:tag name="KSO_WM_UNIT_ID" val="diagram160378_2*l_h_f*1_5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2.xml><?xml version="1.0" encoding="utf-8"?>
<p:tagLst xmlns:p="http://schemas.openxmlformats.org/presentationml/2006/main">
  <p:tag name="ISLIDE.VECTOR" val="276f6fe0-8bfb-4d79-8775-e0e23446d2e4"/>
</p:tagLst>
</file>

<file path=ppt/tags/tag320.xml><?xml version="1.0" encoding="utf-8"?>
<p:tagLst xmlns:p="http://schemas.openxmlformats.org/presentationml/2006/main">
  <p:tag name="KSO_WM_SLIDE_ITEM_CNT" val="5"/>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70323_3*l_i*1_1"/>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70323_3*l_i*1_3"/>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70323_3*l_i*1_6"/>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70323_3*l_i*1_7"/>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70323_3*l_i*1_5"/>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70323_3*l_i*1_8"/>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70323_3*l_i*1_2"/>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70323_3*l_i*1_4"/>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9.xml><?xml version="1.0" encoding="utf-8"?>
<p:tagLst xmlns:p="http://schemas.openxmlformats.org/presentationml/2006/main">
  <p:tag name="KSO_WM_UNIT_VALUE" val="179*238"/>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70323_3*l_x*1_1"/>
  <p:tag name="KSO_WM_TEMPLATE_CATEGORY" val="diagram"/>
  <p:tag name="KSO_WM_TEMPLATE_INDEX" val="2017032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xml><?xml version="1.0" encoding="utf-8"?>
<p:tagLst xmlns:p="http://schemas.openxmlformats.org/presentationml/2006/main">
  <p:tag name="ISLIDE.VECTOR" val="276f6fe0-8bfb-4d79-8775-e0e23446d2e4"/>
</p:tagLst>
</file>

<file path=ppt/tags/tag330.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323_3*l_h_f*1_3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323_3*l_h_i*1_3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DIAGRAM_VIRTUALLY_FRAME" val="{&quot;height&quot;:528.7000377891238,&quot;left&quot;:-72.14905511811023,&quot;top&quot;:118.05,&quot;width&quot;:1004.3490551181103}"/>
</p:tagLst>
</file>

<file path=ppt/tags/tag332.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323_3*l_h_f*1_2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323_3*l_h_i*1_2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DIAGRAM_VIRTUALLY_FRAME" val="{&quot;height&quot;:528.7000377891238,&quot;left&quot;:-72.14905511811023,&quot;top&quot;:118.05,&quot;width&quot;:1004.3490551181103}"/>
</p:tagLst>
</file>

<file path=ppt/tags/tag334.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323_3*l_h_f*1_1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323_3*l_h_i*1_1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DIAGRAM_VIRTUALLY_FRAME" val="{&quot;height&quot;:528.7000377891238,&quot;left&quot;:-72.14905511811023,&quot;top&quot;:118.05,&quot;width&quot;:1004.3490551181103}"/>
</p:tagLst>
</file>

<file path=ppt/tags/tag336.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323_3*l_h_f*1_4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323_3*l_h_i*1_4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DIAGRAM_VIRTUALLY_FRAME" val="{&quot;height&quot;:528.7000377891238,&quot;left&quot;:-72.14905511811023,&quot;top&quot;:118.05,&quot;width&quot;:1004.3490551181103}"/>
</p:tagLst>
</file>

<file path=ppt/tags/tag338.xml><?xml version="1.0" encoding="utf-8"?>
<p:tagLst xmlns:p="http://schemas.openxmlformats.org/presentationml/2006/main">
  <p:tag name="KSO_WM_UNIT_VALUE" val="182*11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170323_3*l_x*1_2"/>
  <p:tag name="KSO_WM_TEMPLATE_CATEGORY" val="diagram"/>
  <p:tag name="KSO_WM_TEMPLATE_INDEX" val="20170323"/>
  <p:tag name="KSO_WM_UNIT_LAYERLEVEL" val="1_1"/>
  <p:tag name="KSO_WM_TAG_VERSION" val="1.0"/>
  <p:tag name="KSO_WM_BEAUTIFY_FLAG" val="#wm#"/>
  <p:tag name="KSO_WM_DIAGRAM_VIRTUALLY_FRAME" val="{&quot;height&quot;:528.7000377891238,&quot;left&quot;:-72.14905511811023,&quot;top&quot;:118.05,&quot;width&quot;:1004.3490551181103}"/>
</p:tagLst>
</file>

<file path=ppt/tags/tag339.xml><?xml version="1.0" encoding="utf-8"?>
<p:tagLst xmlns:p="http://schemas.openxmlformats.org/presentationml/2006/main">
  <p:tag name="KSO_WM_UNIT_VALUE" val="148*159"/>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70323_3*l_x*1_3"/>
  <p:tag name="KSO_WM_TEMPLATE_CATEGORY" val="diagram"/>
  <p:tag name="KSO_WM_TEMPLATE_INDEX" val="20170323"/>
  <p:tag name="KSO_WM_UNIT_LAYERLEVEL" val="1_1"/>
  <p:tag name="KSO_WM_TAG_VERSION" val="1.0"/>
  <p:tag name="KSO_WM_BEAUTIFY_FLAG" val="#wm#"/>
  <p:tag name="KSO_WM_DIAGRAM_VIRTUALLY_FRAME" val="{&quot;height&quot;:528.7000377891238,&quot;left&quot;:-72.14905511811023,&quot;top&quot;:118.05,&quot;width&quot;:1004.3490551181103}"/>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70323_3*l_i*1_1"/>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70323_3*l_i*1_3"/>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70323_3*l_i*1_6"/>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70323_3*l_i*1_7"/>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70323_3*l_i*1_5"/>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70323_3*l_i*1_8"/>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70323_3*l_i*1_2"/>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70323_3*l_i*1_4"/>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8.xml><?xml version="1.0" encoding="utf-8"?>
<p:tagLst xmlns:p="http://schemas.openxmlformats.org/presentationml/2006/main">
  <p:tag name="KSO_WM_UNIT_VALUE" val="179*238"/>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70323_3*l_x*1_1"/>
  <p:tag name="KSO_WM_TEMPLATE_CATEGORY" val="diagram"/>
  <p:tag name="KSO_WM_TEMPLATE_INDEX" val="2017032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49.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323_3*l_h_f*1_3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323_3*l_h_i*1_3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51.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323_3*l_h_f*1_2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323_3*l_h_i*1_2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53.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323_3*l_h_f*1_1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323_3*l_h_i*1_1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55.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323_3*l_h_f*1_4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323_3*l_h_i*1_4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57.xml><?xml version="1.0" encoding="utf-8"?>
<p:tagLst xmlns:p="http://schemas.openxmlformats.org/presentationml/2006/main">
  <p:tag name="KSO_WM_UNIT_VALUE" val="182*11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170323_3*l_x*1_2"/>
  <p:tag name="KSO_WM_TEMPLATE_CATEGORY" val="diagram"/>
  <p:tag name="KSO_WM_TEMPLATE_INDEX" val="20170323"/>
  <p:tag name="KSO_WM_UNIT_LAYERLEVEL" val="1_1"/>
  <p:tag name="KSO_WM_TAG_VERSION" val="1.0"/>
  <p:tag name="KSO_WM_BEAUTIFY_FLAG" val="#wm#"/>
</p:tagLst>
</file>

<file path=ppt/tags/tag358.xml><?xml version="1.0" encoding="utf-8"?>
<p:tagLst xmlns:p="http://schemas.openxmlformats.org/presentationml/2006/main">
  <p:tag name="KSO_WM_UNIT_VALUE" val="148*159"/>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70323_3*l_x*1_3"/>
  <p:tag name="KSO_WM_TEMPLATE_CATEGORY" val="diagram"/>
  <p:tag name="KSO_WM_TEMPLATE_INDEX" val="20170323"/>
  <p:tag name="KSO_WM_UNIT_LAYERLEVEL" val="1_1"/>
  <p:tag name="KSO_WM_TAG_VERSION" val="1.0"/>
  <p:tag name="KSO_WM_BEAUTIFY_FLAG" val="#wm#"/>
</p:tagLst>
</file>

<file path=ppt/tags/tag359.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25_4*l_h_a*1_4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8"/>
  <p:tag name="KSO_WM_UNIT_TEXT_FILL_TYPE" val="1"/>
  <p:tag name="KSO_WM_UNIT_USESOURCEFORMAT_APPLY" val="1"/>
  <p:tag name="KSO_WM_DIAGRAM_VIRTUALLY_FRAME" val="{&quot;height&quot;:351.1777952755906,&quot;left&quot;:128.5,&quot;top&quot;:125.84826771653543,&quot;width&quot;:552.605433070866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60.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7725_4*l_h_f*1_4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25_4*l_h_i*1_4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51.1777952755906,&quot;left&quot;:128.5,&quot;top&quot;:125.84826771653543,&quot;width&quot;:552.6054330708661}"/>
</p:tagLst>
</file>

<file path=ppt/tags/tag362.xml><?xml version="1.0" encoding="utf-8"?>
<p:tagLst xmlns:p="http://schemas.openxmlformats.org/presentationml/2006/main">
  <p:tag name="KSO_WM_UNIT_VALUE" val="99*76"/>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87725_4*l_h_x*1_4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3.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25_4*l_h_a*1_3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7"/>
  <p:tag name="KSO_WM_UNIT_TEXT_FILL_TYPE" val="1"/>
  <p:tag name="KSO_WM_UNIT_USESOURCEFORMAT_APPLY" val="1"/>
  <p:tag name="KSO_WM_DIAGRAM_VIRTUALLY_FRAME" val="{&quot;height&quot;:351.1777952755906,&quot;left&quot;:128.5,&quot;top&quot;:125.84826771653543,&quot;width&quot;:552.6054330708661}"/>
</p:tagLst>
</file>

<file path=ppt/tags/tag364.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7725_4*l_h_f*1_3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25_4*l_h_i*1_3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51.1777952755906,&quot;left&quot;:128.5,&quot;top&quot;:125.84826771653543,&quot;width&quot;:552.6054330708661}"/>
</p:tagLst>
</file>

<file path=ppt/tags/tag366.xml><?xml version="1.0" encoding="utf-8"?>
<p:tagLst xmlns:p="http://schemas.openxmlformats.org/presentationml/2006/main">
  <p:tag name="KSO_WM_UNIT_VALUE" val="95*10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87725_4*l_h_x*1_3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7.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25_4*l_h_a*1_2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USESOURCEFORMAT_APPLY" val="1"/>
  <p:tag name="KSO_WM_DIAGRAM_VIRTUALLY_FRAME" val="{&quot;height&quot;:351.1777952755906,&quot;left&quot;:128.5,&quot;top&quot;:125.84826771653543,&quot;width&quot;:552.6054330708661}"/>
</p:tagLst>
</file>

<file path=ppt/tags/tag368.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7725_4*l_h_f*1_2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25_4*l_h_i*1_2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51.1777952755906,&quot;left&quot;:128.5,&quot;top&quot;:125.84826771653543,&quot;width&quot;:552.605433070866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70.xml><?xml version="1.0" encoding="utf-8"?>
<p:tagLst xmlns:p="http://schemas.openxmlformats.org/presentationml/2006/main">
  <p:tag name="KSO_WM_UNIT_VALUE" val="74*9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87725_4*l_h_x*1_2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71.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25_4*l_h_a*1_1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5"/>
  <p:tag name="KSO_WM_UNIT_TEXT_FILL_TYPE" val="1"/>
  <p:tag name="KSO_WM_UNIT_USESOURCEFORMAT_APPLY" val="1"/>
  <p:tag name="KSO_WM_DIAGRAM_VIRTUALLY_FRAME" val="{&quot;height&quot;:351.1777952755906,&quot;left&quot;:128.5,&quot;top&quot;:125.84826771653543,&quot;width&quot;:552.6054330708661}"/>
</p:tagLst>
</file>

<file path=ppt/tags/tag372.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725_4*l_h_f*1_1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725_4*l_h_i*1_1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51.1777952755906,&quot;left&quot;:128.5,&quot;top&quot;:125.84826771653543,&quot;width&quot;:552.6054330708661}"/>
</p:tagLst>
</file>

<file path=ppt/tags/tag374.xml><?xml version="1.0" encoding="utf-8"?>
<p:tagLst xmlns:p="http://schemas.openxmlformats.org/presentationml/2006/main">
  <p:tag name="KSO_WM_UNIT_VALUE" val="93*11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87725_4*l_h_x*1_1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75.xml><?xml version="1.0" encoding="utf-8"?>
<p:tagLst xmlns:p="http://schemas.openxmlformats.org/presentationml/2006/main">
  <p:tag name="KSO_WM_SLIDE_ITEM_CNT" val="4"/>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80_3*l_h_i*1_1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0_3*l_h_i*1_1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8.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0_3*l_h_a*1_1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79.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0_3*l_h_f*1_1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0_3*l_h_i*1_2_2"/>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80_3*l_h_i*1_2_1"/>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2.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80_3*l_h_a*1_2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83.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0_3*l_h_f*1_2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80_3*l_h_i*1_3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0_3*l_h_i*1_3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6.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80_3*l_h_a*1_3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87.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0_3*l_h_f*1_3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780_3*l_h_i*1_4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780_3*l_h_i*1_4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390.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8780_3*l_h_a*1_4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91.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780_3*l_h_f*1_4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92.xml><?xml version="1.0" encoding="utf-8"?>
<p:tagLst xmlns:p="http://schemas.openxmlformats.org/presentationml/2006/main">
  <p:tag name="KSO_WM_SLIDE_ITEM_CNT" val="4"/>
</p:tagLst>
</file>

<file path=ppt/tags/tag393.xml><?xml version="1.0" encoding="utf-8"?>
<p:tagLst xmlns:p="http://schemas.openxmlformats.org/presentationml/2006/main">
  <p:tag name="KSO_WM_UNIT_PLACING_PICTURE_USER_VIEWPORT" val="{&quot;height&quot;:10919,&quot;width&quot;:11007}"/>
</p:tagLst>
</file>

<file path=ppt/tags/tag394.xml><?xml version="1.0" encoding="utf-8"?>
<p:tagLst xmlns:p="http://schemas.openxmlformats.org/presentationml/2006/main">
  <p:tag name="KSO_WPP_MARK_KEY" val="8748e02d-ba35-410a-bdf8-890c3bcb3a10"/>
  <p:tag name="COMMONDATA" val="eyJoZGlkIjoiOTliNWZiNGUzZjU3NDAyY2JiZmZkZjRhZWJjZTA4YzMifQ=="/>
  <p:tag name="commondata" val="eyJoZGlkIjoiNmU4ODU1MmNiZGRhMzA4MGMyZmU5YjEzNzcyOTgzNTAifQ=="/>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4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45.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4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5.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50.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5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5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5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55.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5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5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5*m_i*1_1"/>
  <p:tag name="KSO_WM_UNIT_CLEAR" val="1"/>
  <p:tag name="KSO_WM_UNIT_LAYERLEVEL" val="1_1"/>
  <p:tag name="KSO_WM_DIAGRAM_GROUP_CODE" val="m1-1"/>
</p:tagLst>
</file>

<file path=ppt/tags/tag60.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6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6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6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6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65.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6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6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6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6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7.xml><?xml version="1.0" encoding="utf-8"?>
<p:tagLst xmlns:p="http://schemas.openxmlformats.org/presentationml/2006/main">
  <p:tag name="KSO_WM_TAG_VERSION" val="1.0"/>
  <p:tag name="KSO_WM_BEAUTIFY_FLAG" val="#wm#"/>
  <p:tag name="KSO_WM_UNIT_TYPE" val="i"/>
  <p:tag name="KSO_WM_UNIT_ID" val="diagram160384_5*i*1"/>
  <p:tag name="KSO_WM_TEMPLATE_CATEGORY" val="diagram"/>
  <p:tag name="KSO_WM_TEMPLATE_INDEX" val="160384"/>
  <p:tag name="KSO_WM_UNIT_INDEX" val="1"/>
</p:tagLst>
</file>

<file path=ppt/tags/tag70.xml><?xml version="1.0" encoding="utf-8"?>
<p:tagLst xmlns:p="http://schemas.openxmlformats.org/presentationml/2006/main">
  <p:tag name="ISLIDE.VECTOR" val="276f6fe0-8bfb-4d79-8775-e0e23446d2e4"/>
</p:tagLst>
</file>

<file path=ppt/tags/tag71.xml><?xml version="1.0" encoding="utf-8"?>
<p:tagLst xmlns:p="http://schemas.openxmlformats.org/presentationml/2006/main">
  <p:tag name="ISLIDE.VECTOR" val="276f6fe0-8bfb-4d79-8775-e0e23446d2e4"/>
</p:tagLst>
</file>

<file path=ppt/tags/tag7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73.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7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7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78.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7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5*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8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8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8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83.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8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8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8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8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88.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8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5*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9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9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9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93.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9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9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9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9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98.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9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3947</Words>
  <Application>WPS 演示</Application>
  <PresentationFormat>宽屏</PresentationFormat>
  <Paragraphs>594</Paragraphs>
  <Slides>33</Slides>
  <Notes>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33</vt:i4>
      </vt:variant>
    </vt:vector>
  </HeadingPairs>
  <TitlesOfParts>
    <vt:vector size="43" baseType="lpstr">
      <vt:lpstr>Arial</vt:lpstr>
      <vt:lpstr>宋体</vt:lpstr>
      <vt:lpstr>Wingdings</vt:lpstr>
      <vt:lpstr>微软雅黑</vt:lpstr>
      <vt:lpstr>华文细黑</vt:lpstr>
      <vt:lpstr>黑体</vt:lpstr>
      <vt:lpstr>Arial Unicode MS</vt:lpstr>
      <vt:lpstr>Calibri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尹 欢</dc:creator>
  <cp:lastModifiedBy>yang</cp:lastModifiedBy>
  <cp:revision>116</cp:revision>
  <dcterms:created xsi:type="dcterms:W3CDTF">2020-10-11T03:09:00Z</dcterms:created>
  <dcterms:modified xsi:type="dcterms:W3CDTF">2025-05-08T06:05:51Z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6495D309B38540ACAA8FE12398598B00</vt:lpwstr>
  </property>
</Properties>
</file>